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0" r:id="rId5"/>
    <p:sldId id="259" r:id="rId6"/>
    <p:sldId id="261" r:id="rId7"/>
    <p:sldId id="262" r:id="rId8"/>
    <p:sldId id="263" r:id="rId9"/>
    <p:sldId id="264" r:id="rId10"/>
    <p:sldId id="266" r:id="rId11"/>
    <p:sldId id="278" r:id="rId12"/>
    <p:sldId id="268" r:id="rId13"/>
    <p:sldId id="269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792087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632848" cy="5256584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Эконометрика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</a:t>
            </a:r>
            <a:r>
              <a:rPr lang="ru-RU" sz="3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содержит  </a:t>
            </a:r>
            <a:r>
              <a:rPr lang="ru-RU" sz="3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2006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по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филиала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132856"/>
            <a:ext cx="2232248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5865515"/>
          </a:xfrm>
        </p:spPr>
        <p:txBody>
          <a:bodyPr>
            <a:noAutofit/>
          </a:bodyPr>
          <a:lstStyle/>
          <a:p>
            <a:r>
              <a:rPr lang="ru-RU" sz="1800" dirty="0" smtClean="0"/>
              <a:t>65в631я73</a:t>
            </a:r>
          </a:p>
          <a:p>
            <a:r>
              <a:rPr lang="ru-RU" sz="1800" dirty="0" smtClean="0"/>
              <a:t>В 15</a:t>
            </a:r>
          </a:p>
          <a:p>
            <a:r>
              <a:rPr lang="ru-RU" sz="1800" dirty="0" smtClean="0"/>
              <a:t>Валентинов  В. А. </a:t>
            </a:r>
            <a:endParaRPr lang="ru-RU" sz="1800" dirty="0" smtClean="0"/>
          </a:p>
          <a:p>
            <a:r>
              <a:rPr lang="ru-RU" sz="1800" dirty="0" smtClean="0"/>
              <a:t>Эконометрика : учебник.; допущено МО и науки РФ / В. А. Валентинов. - 2-е изд. - М. : "Дашков и К", 2010. - 448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Рассматриваются модели прогнозирования экономических процессов при условии соблюдения и нарушения предпосылок метода наименьших квадратов. Раскрываются свойства экономических объектов и их воспроизведение с помощью математических моделей.</a:t>
            </a:r>
          </a:p>
          <a:p>
            <a:r>
              <a:rPr lang="ru-RU" sz="1800" dirty="0" smtClean="0"/>
              <a:t>Экземпляры</a:t>
            </a:r>
            <a:r>
              <a:rPr lang="ru-RU" sz="1800" dirty="0" smtClean="0"/>
              <a:t>: всего:12 - №3(12)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026" name="Picture 2" descr="C:\Users\bibl2\Desktop\ва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68760"/>
            <a:ext cx="2448272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484784"/>
            <a:ext cx="1800200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548680"/>
            <a:ext cx="4608512" cy="557748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60.6я73</a:t>
            </a:r>
          </a:p>
          <a:p>
            <a:r>
              <a:rPr lang="ru-RU" dirty="0" smtClean="0"/>
              <a:t>Г 59</a:t>
            </a:r>
          </a:p>
          <a:p>
            <a:r>
              <a:rPr lang="ru-RU" dirty="0" smtClean="0"/>
              <a:t>Годин </a:t>
            </a:r>
            <a:r>
              <a:rPr lang="ru-RU" dirty="0" smtClean="0"/>
              <a:t>А.М. </a:t>
            </a:r>
          </a:p>
          <a:p>
            <a:r>
              <a:rPr lang="ru-RU" dirty="0" smtClean="0"/>
              <a:t>Статистические средние и другие величины и их применение в разных отраслях деятельности : учебное пособие.; допущено УМО по образованию в области статистики / А. М. Годин, В. Н. Русин, В. П. </a:t>
            </a:r>
            <a:r>
              <a:rPr lang="ru-RU" dirty="0" err="1" smtClean="0"/>
              <a:t>Соколин</a:t>
            </a:r>
            <a:r>
              <a:rPr lang="ru-RU" dirty="0" smtClean="0"/>
              <a:t>. - М. : "Дашков и К", 2007. - 252 с.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Рассмотрены вопросы теории, статистического наблюдения и выборки, а также методы анализа статистических величин и их применение в различных сферах деятельности.</a:t>
            </a:r>
          </a:p>
          <a:p>
            <a:r>
              <a:rPr lang="ru-RU" dirty="0" smtClean="0"/>
              <a:t>Экземпляры</a:t>
            </a:r>
            <a:r>
              <a:rPr lang="ru-RU" dirty="0" smtClean="0"/>
              <a:t>: всего:5 - №3(5)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80728"/>
            <a:ext cx="2520280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916832"/>
            <a:ext cx="1728192" cy="2088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65.051я73</a:t>
            </a:r>
          </a:p>
          <a:p>
            <a:r>
              <a:rPr lang="ru-RU" sz="7200" dirty="0" smtClean="0"/>
              <a:t>Г 59</a:t>
            </a:r>
          </a:p>
          <a:p>
            <a:r>
              <a:rPr lang="ru-RU" sz="7200" dirty="0" smtClean="0"/>
              <a:t>Годин А. М. </a:t>
            </a:r>
            <a:endParaRPr lang="ru-RU" sz="7200" dirty="0" smtClean="0"/>
          </a:p>
          <a:p>
            <a:r>
              <a:rPr lang="ru-RU" sz="7200" dirty="0" smtClean="0"/>
              <a:t>Статистика : учебник.; рекомендовано МО и науки РФ / А. М. Годин. - 10-е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М. : "Дашков и К", 2012. - 452 с.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Рассмотрены вопросы теории статистики и коммерческой статистики, вопросы статистической методологии, привязаны к </a:t>
            </a:r>
            <a:r>
              <a:rPr lang="ru-RU" sz="7200" dirty="0" err="1" smtClean="0"/>
              <a:t>торгово</a:t>
            </a:r>
            <a:r>
              <a:rPr lang="ru-RU" sz="7200" dirty="0" smtClean="0"/>
              <a:t> - коммерческой деятельности различного рода предприятий, компаний, фирм и т.д. Подробно изложены следующие аспекты статистики: методы группировок, абсолютные и относительные величины, ряды распределения, ряды динамики, выборочный метод наблюдения, индексы, измерение связи, графический метод, статистика розничного товарооборота, покупательского </a:t>
            </a:r>
            <a:r>
              <a:rPr lang="ru-RU" sz="7200" dirty="0" smtClean="0"/>
              <a:t>спроса и др. </a:t>
            </a:r>
            <a:r>
              <a:rPr lang="ru-RU" sz="7200" dirty="0" smtClean="0"/>
              <a:t> </a:t>
            </a:r>
          </a:p>
          <a:p>
            <a:r>
              <a:rPr lang="ru-RU" sz="7200" dirty="0" smtClean="0"/>
              <a:t> Экземпляры: всего:15 - №3(15)</a:t>
            </a:r>
          </a:p>
          <a:p>
            <a:r>
              <a:rPr lang="ru-RU" sz="7200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2684016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412776"/>
            <a:ext cx="1944216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332656"/>
            <a:ext cx="4690864" cy="597666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65.051.11я73</a:t>
            </a:r>
          </a:p>
          <a:p>
            <a:r>
              <a:rPr lang="ru-RU" sz="7200" dirty="0" smtClean="0"/>
              <a:t> Е 51</a:t>
            </a:r>
          </a:p>
          <a:p>
            <a:r>
              <a:rPr lang="ru-RU" sz="7200" dirty="0" smtClean="0"/>
              <a:t> </a:t>
            </a:r>
            <a:r>
              <a:rPr lang="ru-RU" sz="7200" dirty="0" smtClean="0"/>
              <a:t>Елисеева </a:t>
            </a:r>
            <a:r>
              <a:rPr lang="ru-RU" sz="7200" dirty="0" smtClean="0"/>
              <a:t>И.И. </a:t>
            </a:r>
          </a:p>
          <a:p>
            <a:r>
              <a:rPr lang="ru-RU" sz="7200" dirty="0" smtClean="0"/>
              <a:t>Практикум по макроэкономической статистике : учебное пособие / И. И. Елисеева, С. А. Силаева, А. Н. </a:t>
            </a:r>
            <a:r>
              <a:rPr lang="ru-RU" sz="7200" dirty="0" err="1" smtClean="0"/>
              <a:t>Щирина</a:t>
            </a:r>
            <a:r>
              <a:rPr lang="ru-RU" sz="7200" dirty="0" smtClean="0"/>
              <a:t>. - М. : Проспект, 2008. - 288 с.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При составлении практикума его авторами использовались, как правило, фактические данные, что позволяет не только усвоить технические приемы выполнения макроэкономических расчетов, но и сделать конкретные выводы относительно фактически складывающейся ситуации в экономике России и направлениях ее изменения. Практикум состоит из трех разделов и 12 частей. Каждая часть включает методологические указания и задачи для самостоятельной работы. Практикум содержит ответы на все типы задач для самостоятельной работы, а также перечень литературы, необходимой для освоения курса.</a:t>
            </a:r>
          </a:p>
          <a:p>
            <a:r>
              <a:rPr lang="ru-RU" sz="7200" dirty="0" smtClean="0"/>
              <a:t> Экземпляры: всего:40 - №3(40)</a:t>
            </a:r>
          </a:p>
          <a:p>
            <a:endParaRPr lang="ru-RU" sz="7200" dirty="0" smtClean="0"/>
          </a:p>
          <a:p>
            <a:pPr>
              <a:buNone/>
            </a:pPr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08720"/>
            <a:ext cx="2664296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628800"/>
            <a:ext cx="2376264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5865515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 </a:t>
            </a:r>
            <a:r>
              <a:rPr lang="ru-RU" sz="7200" b="1" dirty="0" smtClean="0"/>
              <a:t> </a:t>
            </a:r>
            <a:r>
              <a:rPr lang="ru-RU" sz="7200" dirty="0" smtClean="0"/>
              <a:t>65.051я73</a:t>
            </a:r>
          </a:p>
          <a:p>
            <a:r>
              <a:rPr lang="ru-RU" sz="7200" dirty="0" smtClean="0"/>
              <a:t>Е 91</a:t>
            </a:r>
          </a:p>
          <a:p>
            <a:r>
              <a:rPr lang="ru-RU" sz="7200" dirty="0" smtClean="0"/>
              <a:t>Ефимова М. Р. </a:t>
            </a:r>
            <a:endParaRPr lang="ru-RU" sz="7200" dirty="0" smtClean="0"/>
          </a:p>
          <a:p>
            <a:r>
              <a:rPr lang="ru-RU" sz="7200" dirty="0" smtClean="0"/>
              <a:t>Практикум по общей теории статистики : учебное пособие для бакалавров.; рекомендовано УМО вузов России по образованию в области менеджмента / М. Р. Ефимова, Е. В. Петрова, О. И. </a:t>
            </a:r>
            <a:r>
              <a:rPr lang="ru-RU" sz="7200" dirty="0" err="1" smtClean="0"/>
              <a:t>Ганченко</a:t>
            </a:r>
            <a:r>
              <a:rPr lang="ru-RU" sz="7200" dirty="0" smtClean="0"/>
              <a:t>. - 3-е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М. : </a:t>
            </a:r>
            <a:r>
              <a:rPr lang="ru-RU" sz="7200" dirty="0" err="1" smtClean="0"/>
              <a:t>Юрайт</a:t>
            </a:r>
            <a:r>
              <a:rPr lang="ru-RU" sz="7200" dirty="0" smtClean="0"/>
              <a:t>, 2013. - 364 с. - (Серия: Бакалавр. Базовый курс)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Раскрыты основные принципы официальной статистики и методологии статистических исследований социально-экономических явлений и процессов. </a:t>
            </a:r>
          </a:p>
          <a:p>
            <a:r>
              <a:rPr lang="ru-RU" sz="7200" dirty="0" smtClean="0"/>
              <a:t>Экземпляры: всего:18 - №3(18)</a:t>
            </a:r>
            <a:r>
              <a:rPr lang="ru-RU" sz="7200" dirty="0" smtClean="0"/>
              <a:t>.</a:t>
            </a:r>
            <a:endParaRPr lang="ru-RU" sz="7200" dirty="0" smtClean="0"/>
          </a:p>
          <a:p>
            <a:pPr>
              <a:buNone/>
            </a:pPr>
            <a:r>
              <a:rPr lang="ru-RU" sz="7200" dirty="0" smtClean="0"/>
              <a:t> 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2592288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556792"/>
            <a:ext cx="1944216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332656"/>
            <a:ext cx="4330824" cy="6120680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65в631</a:t>
            </a:r>
          </a:p>
          <a:p>
            <a:r>
              <a:rPr lang="ru-RU" sz="7200" dirty="0" smtClean="0"/>
              <a:t>М 25</a:t>
            </a:r>
          </a:p>
          <a:p>
            <a:r>
              <a:rPr lang="ru-RU" sz="7200" dirty="0" err="1" smtClean="0"/>
              <a:t>Мардас</a:t>
            </a:r>
            <a:r>
              <a:rPr lang="ru-RU" sz="7200" dirty="0" smtClean="0"/>
              <a:t>  А. Н. </a:t>
            </a:r>
            <a:endParaRPr lang="ru-RU" sz="7200" dirty="0" smtClean="0"/>
          </a:p>
          <a:p>
            <a:r>
              <a:rPr lang="ru-RU" sz="7200" dirty="0" smtClean="0"/>
              <a:t>Эконометрика : учебник и практикум для академического </a:t>
            </a:r>
            <a:r>
              <a:rPr lang="ru-RU" sz="7200" dirty="0" err="1" smtClean="0"/>
              <a:t>бакалавриата</a:t>
            </a:r>
            <a:r>
              <a:rPr lang="ru-RU" sz="7200" dirty="0" smtClean="0"/>
              <a:t> / А. Н. </a:t>
            </a:r>
            <a:r>
              <a:rPr lang="ru-RU" sz="7200" dirty="0" err="1" smtClean="0"/>
              <a:t>Мардас</a:t>
            </a:r>
            <a:r>
              <a:rPr lang="ru-RU" sz="7200" dirty="0" smtClean="0"/>
              <a:t>. - 2-е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М. : Издательство </a:t>
            </a:r>
            <a:r>
              <a:rPr lang="ru-RU" sz="7200" dirty="0" err="1" smtClean="0"/>
              <a:t>Юрайт</a:t>
            </a:r>
            <a:r>
              <a:rPr lang="ru-RU" sz="7200" dirty="0" smtClean="0"/>
              <a:t>, 2017. - 180 с. 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В учебнике рассматриваются сущность и содержание эконометрического моделирования. </a:t>
            </a:r>
            <a:r>
              <a:rPr lang="ru-RU" sz="7200" dirty="0" smtClean="0"/>
              <a:t>Представлены </a:t>
            </a:r>
            <a:r>
              <a:rPr lang="ru-RU" sz="7200" dirty="0" smtClean="0"/>
              <a:t>как ставшие уже традиционными подходы к изучению экономических процессов на пространственных данных, так и прогнозирование по временным рядам. К каждой теме даны контрольные вопросы и упражнения. В учебнике главенствует прикладная направленность, вместе с тем он основан на строгом изложении теоретических положений эконометрики.</a:t>
            </a:r>
          </a:p>
          <a:p>
            <a:r>
              <a:rPr lang="ru-RU" sz="7200" dirty="0" smtClean="0"/>
              <a:t> Экземпляры: всего:20 -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№1(2), №3(18)</a:t>
            </a:r>
          </a:p>
          <a:p>
            <a:pPr>
              <a:buNone/>
            </a:pPr>
            <a:endParaRPr lang="ru-RU" sz="7200" dirty="0" smtClean="0"/>
          </a:p>
          <a:p>
            <a:pPr>
              <a:buNone/>
            </a:pPr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80728"/>
            <a:ext cx="2376264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204864"/>
            <a:ext cx="1800200" cy="1584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332656"/>
            <a:ext cx="4330824" cy="6264696"/>
          </a:xfrm>
        </p:spPr>
        <p:txBody>
          <a:bodyPr>
            <a:noAutofit/>
          </a:bodyPr>
          <a:lstStyle/>
          <a:p>
            <a:r>
              <a:rPr lang="ru-RU" sz="1800" dirty="0" smtClean="0"/>
              <a:t>65в631я73</a:t>
            </a:r>
          </a:p>
          <a:p>
            <a:r>
              <a:rPr lang="ru-RU" sz="1800" dirty="0" smtClean="0"/>
              <a:t>М 54</a:t>
            </a:r>
          </a:p>
          <a:p>
            <a:r>
              <a:rPr lang="ru-RU" sz="1800" dirty="0" smtClean="0"/>
              <a:t>Методы </a:t>
            </a:r>
            <a:r>
              <a:rPr lang="ru-RU" sz="1800" dirty="0" smtClean="0"/>
              <a:t>математической статистики в обработке экономической информации : учебное пособие.; допущено УМО по образованию в области статистики / ред. : Т. Т. </a:t>
            </a:r>
            <a:r>
              <a:rPr lang="ru-RU" sz="1800" dirty="0" err="1" smtClean="0"/>
              <a:t>Цымбаленко</a:t>
            </a:r>
            <a:r>
              <a:rPr lang="ru-RU" sz="1800" dirty="0" smtClean="0"/>
              <a:t>. - М. : Финансы и статистика, 2007. - 200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Представлены основные положения математической статистики: понятийный аппарат; методы статистического оценивания, включая робастные; различные направления статистического анализа: дисперсионного, корреляционного, регрессионного, временных рядов и др. может служить справочным материалом.  </a:t>
            </a:r>
          </a:p>
          <a:p>
            <a:pPr>
              <a:buNone/>
            </a:pPr>
            <a:r>
              <a:rPr lang="ru-RU" sz="1800" dirty="0" smtClean="0"/>
              <a:t> </a:t>
            </a:r>
            <a:r>
              <a:rPr lang="ru-RU" sz="1800" dirty="0" smtClean="0"/>
              <a:t>	 </a:t>
            </a:r>
            <a:r>
              <a:rPr lang="ru-RU" sz="1800" dirty="0" smtClean="0"/>
              <a:t>Экземпляры: всего:3 - №3(3)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7170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3240360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204864"/>
            <a:ext cx="2088232" cy="23762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65в631я73</a:t>
            </a:r>
          </a:p>
          <a:p>
            <a:r>
              <a:rPr lang="ru-RU" sz="7200" dirty="0" smtClean="0"/>
              <a:t>Н 73</a:t>
            </a:r>
          </a:p>
          <a:p>
            <a:r>
              <a:rPr lang="ru-RU" sz="7200" dirty="0" smtClean="0"/>
              <a:t>Новиков </a:t>
            </a:r>
            <a:r>
              <a:rPr lang="ru-RU" sz="7200" dirty="0" smtClean="0"/>
              <a:t>А.И. </a:t>
            </a:r>
          </a:p>
          <a:p>
            <a:r>
              <a:rPr lang="ru-RU" sz="7200" dirty="0" smtClean="0"/>
              <a:t>Эконометрика : учебное пособие.; рекомендовано УМО по образованию в области экономики / А. И. Новиков. - 2-е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М. : ИНФРА-М, 2008. - 144 с. - (Высшее образование)</a:t>
            </a:r>
          </a:p>
          <a:p>
            <a:r>
              <a:rPr lang="ru-RU" sz="7200" dirty="0" smtClean="0"/>
              <a:t> Экземпляры: всего:10 - №3(10)</a:t>
            </a:r>
          </a:p>
          <a:p>
            <a:r>
              <a:rPr lang="ru-RU" sz="7200" dirty="0" smtClean="0"/>
              <a:t>Аннотация: Содержит системное изложение основ эконометрики. Рассмотрены линейная модель парной и множественной регрессии, проверка гипотез, </a:t>
            </a:r>
            <a:r>
              <a:rPr lang="ru-RU" sz="7200" dirty="0" err="1" smtClean="0"/>
              <a:t>гетероскедастичность</a:t>
            </a:r>
            <a:r>
              <a:rPr lang="ru-RU" sz="7200" dirty="0" smtClean="0"/>
              <a:t> и автокорреляция ошибок. Отдельные главы посвящены динамическим моделям и системам одновременных уравнений.</a:t>
            </a:r>
          </a:p>
          <a:p>
            <a:r>
              <a:rPr lang="ru-RU" sz="7200" dirty="0" smtClean="0"/>
              <a:t>.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2448272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556792"/>
            <a:ext cx="1584176" cy="1656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404664"/>
            <a:ext cx="3960440" cy="5976664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/>
              <a:t>65.051.12я73</a:t>
            </a:r>
          </a:p>
          <a:p>
            <a:r>
              <a:rPr lang="ru-RU" sz="2300" dirty="0" smtClean="0"/>
              <a:t>Р 32</a:t>
            </a:r>
          </a:p>
          <a:p>
            <a:r>
              <a:rPr lang="ru-RU" sz="2300" dirty="0" smtClean="0"/>
              <a:t>Региональная </a:t>
            </a:r>
            <a:r>
              <a:rPr lang="ru-RU" sz="2300" dirty="0" smtClean="0"/>
              <a:t>статистика : учебник; допущено УМО по образованию в области статистики и антикризисного управления / ред. : Е. В. </a:t>
            </a:r>
            <a:r>
              <a:rPr lang="ru-RU" sz="2300" dirty="0" err="1" smtClean="0"/>
              <a:t>Зарова</a:t>
            </a:r>
            <a:r>
              <a:rPr lang="ru-RU" sz="2300" dirty="0" smtClean="0"/>
              <a:t>, Г. И. </a:t>
            </a:r>
            <a:r>
              <a:rPr lang="ru-RU" sz="2300" dirty="0" err="1" smtClean="0"/>
              <a:t>Чудилин</a:t>
            </a:r>
            <a:r>
              <a:rPr lang="ru-RU" sz="2300" dirty="0" smtClean="0"/>
              <a:t>. - М. : Финансы и статистика, 2006. - 624 с. : ил</a:t>
            </a:r>
          </a:p>
          <a:p>
            <a:r>
              <a:rPr lang="ru-RU" sz="2300" dirty="0" smtClean="0"/>
              <a:t>Аннотация</a:t>
            </a:r>
            <a:r>
              <a:rPr lang="ru-RU" sz="2300" dirty="0" smtClean="0"/>
              <a:t>: Рассматриваются теоретические и методические основы региональной статистики - быстро развивающегося раздела  статистической науки и практики.</a:t>
            </a:r>
          </a:p>
          <a:p>
            <a:r>
              <a:rPr lang="ru-RU" sz="2300" dirty="0" smtClean="0"/>
              <a:t>Экземпляры</a:t>
            </a:r>
            <a:r>
              <a:rPr lang="ru-RU" sz="2300" dirty="0" smtClean="0"/>
              <a:t>: всего:10 - №3(10)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2448272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988840"/>
            <a:ext cx="1728192" cy="1800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404664"/>
            <a:ext cx="4546848" cy="590469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65.051я73</a:t>
            </a:r>
          </a:p>
          <a:p>
            <a:r>
              <a:rPr lang="ru-RU" dirty="0" smtClean="0"/>
              <a:t>С 69</a:t>
            </a:r>
          </a:p>
          <a:p>
            <a:r>
              <a:rPr lang="ru-RU" dirty="0" smtClean="0"/>
              <a:t>Социально </a:t>
            </a:r>
            <a:r>
              <a:rPr lang="ru-RU" dirty="0" smtClean="0"/>
              <a:t>- экономическая статистика : учебник для бакалавров.; допущено УМО вузов России по образованию в области менеджмента / ред. М. Р. Ефимова. - 2-е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М. : </a:t>
            </a:r>
            <a:r>
              <a:rPr lang="ru-RU" dirty="0" err="1" smtClean="0"/>
              <a:t>Юрайт</a:t>
            </a:r>
            <a:r>
              <a:rPr lang="ru-RU" dirty="0" smtClean="0"/>
              <a:t>, 2013. - 391 с. - (Серия: Бакалавр. Базовый курс)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Раскрыто содержание социально-экономической статистики в современных условиях, рассмотрены изменения , происходящие в методологии статистики в связи с переходом на международные стандарты, а также общие принципы формирования статистических информационных ресурсов.</a:t>
            </a:r>
          </a:p>
          <a:p>
            <a:r>
              <a:rPr lang="ru-RU" dirty="0" smtClean="0"/>
              <a:t>Экземпляры</a:t>
            </a:r>
            <a:r>
              <a:rPr lang="ru-RU" dirty="0" smtClean="0"/>
              <a:t>: всего:19 - №3(19)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4338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2448272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844824"/>
            <a:ext cx="1440160" cy="1368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65.051я73</a:t>
            </a:r>
          </a:p>
          <a:p>
            <a:r>
              <a:rPr lang="ru-RU" sz="1800" dirty="0" smtClean="0"/>
              <a:t>С 78</a:t>
            </a:r>
          </a:p>
          <a:p>
            <a:r>
              <a:rPr lang="ru-RU" sz="1800" dirty="0" smtClean="0"/>
              <a:t>Статистика </a:t>
            </a:r>
            <a:r>
              <a:rPr lang="ru-RU" sz="1800" dirty="0" smtClean="0"/>
              <a:t>: учебник для бакалавров.; рекомендовано МО и науки РФ / ред. И. И. Елисеева. - 3-е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2013. - 558 с. - (Серия: Бакалавр. Базовый курс)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Рассмотрены методы сбора данных, методы вариационного и корреляционного анализов, индексный метод и пр. </a:t>
            </a:r>
          </a:p>
          <a:p>
            <a:r>
              <a:rPr lang="ru-RU" sz="1800" dirty="0" smtClean="0"/>
              <a:t> Экземпляры: всего:36 - №3(36)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42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2592288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340768"/>
            <a:ext cx="1738536" cy="308235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65.051я73</a:t>
            </a:r>
          </a:p>
          <a:p>
            <a:r>
              <a:rPr lang="ru-RU" sz="1800" dirty="0" smtClean="0"/>
              <a:t>С 78</a:t>
            </a:r>
          </a:p>
          <a:p>
            <a:r>
              <a:rPr lang="ru-RU" sz="1800" dirty="0" smtClean="0"/>
              <a:t>Статистика </a:t>
            </a:r>
            <a:r>
              <a:rPr lang="ru-RU" sz="1800" dirty="0" smtClean="0"/>
              <a:t>: учебник для бакалавров.; допущено УМО по образованию в области статистики / ред. Л. И. </a:t>
            </a:r>
            <a:r>
              <a:rPr lang="ru-RU" sz="1800" dirty="0" err="1" smtClean="0"/>
              <a:t>Ниворожкина</a:t>
            </a:r>
            <a:r>
              <a:rPr lang="ru-RU" sz="1800" dirty="0" smtClean="0"/>
              <a:t>. - М. : "Дашков и К", 2010. - 416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Рассматриваются основные темы курса статистики, включенные в образовательный стандарт </a:t>
            </a:r>
            <a:r>
              <a:rPr lang="ru-RU" sz="1800" dirty="0" err="1" smtClean="0"/>
              <a:t>бакалавриата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 Экземпляры: всего:12 - №3(12)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  <a:endParaRPr lang="ru-RU" sz="1800" dirty="0"/>
          </a:p>
        </p:txBody>
      </p:sp>
      <p:pic>
        <p:nvPicPr>
          <p:cNvPr id="11266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96752"/>
            <a:ext cx="2304256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420888"/>
            <a:ext cx="1872208" cy="23762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65.051я73</a:t>
            </a:r>
          </a:p>
          <a:p>
            <a:r>
              <a:rPr lang="ru-RU" sz="1800" dirty="0" smtClean="0"/>
              <a:t>С 78</a:t>
            </a:r>
          </a:p>
          <a:p>
            <a:r>
              <a:rPr lang="ru-RU" sz="1800" dirty="0" smtClean="0"/>
              <a:t>Статистика </a:t>
            </a:r>
            <a:r>
              <a:rPr lang="ru-RU" sz="1800" dirty="0" smtClean="0"/>
              <a:t>: учебник для бакалавров.; рекомендовано УМО по образованию в области статистики / ред. В. С. </a:t>
            </a:r>
            <a:r>
              <a:rPr lang="ru-RU" sz="1800" dirty="0" err="1" smtClean="0"/>
              <a:t>Мхитарян</a:t>
            </a:r>
            <a:r>
              <a:rPr lang="ru-RU" sz="1800" dirty="0" smtClean="0"/>
              <a:t>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2013. - 590 с. - (Серия: Бакалавр. Базовый курс)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 Представлен широкий круг вопросов статистической методологии, раскрыты основные функции статистики и ее роль в условиях рыночных отношений, основные этапы развития и решаемые задачи официальной, государственной статистики в России.</a:t>
            </a:r>
          </a:p>
          <a:p>
            <a:r>
              <a:rPr lang="ru-RU" sz="1800" dirty="0" smtClean="0"/>
              <a:t> Экземпляры: всего:36 - №3(36)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12290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2664296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492896"/>
            <a:ext cx="1800200" cy="1656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404664"/>
            <a:ext cx="4402832" cy="590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60.6</a:t>
            </a:r>
          </a:p>
          <a:p>
            <a:r>
              <a:rPr lang="ru-RU" sz="1800" dirty="0" smtClean="0"/>
              <a:t>Т 33</a:t>
            </a:r>
          </a:p>
          <a:p>
            <a:r>
              <a:rPr lang="ru-RU" sz="1800" dirty="0" smtClean="0"/>
              <a:t>Теория </a:t>
            </a:r>
            <a:r>
              <a:rPr lang="ru-RU" sz="1800" dirty="0" smtClean="0"/>
              <a:t>статистики с элементами эконометрики : учебник для академического </a:t>
            </a:r>
            <a:r>
              <a:rPr lang="ru-RU" sz="1800" dirty="0" err="1" smtClean="0"/>
              <a:t>бакалавриата</a:t>
            </a:r>
            <a:r>
              <a:rPr lang="ru-RU" sz="1800" dirty="0" smtClean="0"/>
              <a:t> / под ред. В. В. Ковалева.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2014. - 670 с. - (Бакалавр. Академический курс)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Раскрываются методы классического экономико-статистического анализа.</a:t>
            </a:r>
          </a:p>
          <a:p>
            <a:r>
              <a:rPr lang="ru-RU" sz="1800" dirty="0" smtClean="0"/>
              <a:t>Экземпляры</a:t>
            </a:r>
            <a:r>
              <a:rPr lang="ru-RU" sz="1800" dirty="0" smtClean="0"/>
              <a:t>: всего:1 - №3(1)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13314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052736"/>
            <a:ext cx="2376264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636912"/>
            <a:ext cx="1224136" cy="1584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404664"/>
            <a:ext cx="4546848" cy="5904696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/>
              <a:t>65в631</a:t>
            </a:r>
          </a:p>
          <a:p>
            <a:r>
              <a:rPr lang="ru-RU" sz="1800" dirty="0" smtClean="0"/>
              <a:t>Т 41</a:t>
            </a:r>
          </a:p>
          <a:p>
            <a:r>
              <a:rPr lang="ru-RU" sz="1800" dirty="0" smtClean="0"/>
              <a:t>Тимофеев  В. С. </a:t>
            </a:r>
            <a:endParaRPr lang="ru-RU" sz="1800" dirty="0" smtClean="0"/>
          </a:p>
          <a:p>
            <a:r>
              <a:rPr lang="ru-RU" sz="1800" dirty="0" smtClean="0"/>
              <a:t>Эконометрика : учебник для академического </a:t>
            </a:r>
            <a:r>
              <a:rPr lang="ru-RU" sz="1800" dirty="0" err="1" smtClean="0"/>
              <a:t>бакалавриата</a:t>
            </a:r>
            <a:r>
              <a:rPr lang="ru-RU" sz="1800" dirty="0" smtClean="0"/>
              <a:t>; рекомендовано УМО ВО / В. С. Тимофеев, А. В. </a:t>
            </a:r>
            <a:r>
              <a:rPr lang="ru-RU" sz="1800" dirty="0" err="1" smtClean="0"/>
              <a:t>Фаддеенков</a:t>
            </a:r>
            <a:r>
              <a:rPr lang="ru-RU" sz="1800" dirty="0" smtClean="0"/>
              <a:t>, В. Ю. Щеколдин. - 2-е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2015. - 328 с. - (Бакалавр. Академический курс)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Рассмотрены классические разделы </a:t>
            </a:r>
            <a:r>
              <a:rPr lang="ru-RU" sz="1800" dirty="0" smtClean="0"/>
              <a:t>эконометрики: основные понятия эконометрического анализа, корреляционный анализ, модели парной и множественной регрессии, методы анализа систем экономических уравнений, вопросы экономического анализа с использованием моделей  временных рядов.</a:t>
            </a:r>
            <a:endParaRPr lang="ru-RU" sz="1800" dirty="0" smtClean="0"/>
          </a:p>
          <a:p>
            <a:r>
              <a:rPr lang="ru-RU" sz="1800" dirty="0" smtClean="0"/>
              <a:t>Экземпляры: всего:20 -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.(5), №3(15)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15362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92696"/>
            <a:ext cx="2880320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08920"/>
            <a:ext cx="1656184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332656"/>
            <a:ext cx="4330824" cy="597670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65.051</a:t>
            </a:r>
          </a:p>
          <a:p>
            <a:r>
              <a:rPr lang="ru-RU" dirty="0" smtClean="0"/>
              <a:t>Т 41</a:t>
            </a:r>
          </a:p>
          <a:p>
            <a:r>
              <a:rPr lang="ru-RU" dirty="0" smtClean="0"/>
              <a:t>Тимофеева  Т. В. </a:t>
            </a:r>
            <a:endParaRPr lang="ru-RU" dirty="0" smtClean="0"/>
          </a:p>
          <a:p>
            <a:r>
              <a:rPr lang="ru-RU" dirty="0" smtClean="0"/>
              <a:t>Финансовая статистика : учебное пособие.; допущено Министерством сельского хозяйства РФ / Т. В. Тимофеева, А. А. </a:t>
            </a:r>
            <a:r>
              <a:rPr lang="ru-RU" dirty="0" err="1" smtClean="0"/>
              <a:t>Снатенков</a:t>
            </a:r>
            <a:r>
              <a:rPr lang="ru-RU" dirty="0" smtClean="0"/>
              <a:t>, Е. Р. </a:t>
            </a:r>
            <a:r>
              <a:rPr lang="ru-RU" dirty="0" err="1" smtClean="0"/>
              <a:t>Мендыбаева</a:t>
            </a:r>
            <a:r>
              <a:rPr lang="ru-RU" dirty="0" smtClean="0"/>
              <a:t>. - М. : Финансы и статистика, 2006. - 480 с. : ил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Рассмотрены вопросы функционирования финансового рынка и его составляющих, рассмотрены проблемы статистической оценки денежного обращения, валютного рынка и рынка ценных бумаг, а также проблемы формирования и использования государственных финансов, оценки инвестиций</a:t>
            </a:r>
          </a:p>
          <a:p>
            <a:r>
              <a:rPr lang="ru-RU" dirty="0" smtClean="0"/>
              <a:t> Экземпляры: всего:3 - №3(3)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6386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6712"/>
            <a:ext cx="2736304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132856"/>
            <a:ext cx="1440160" cy="1800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60648"/>
            <a:ext cx="4186808" cy="6077312"/>
          </a:xfrm>
        </p:spPr>
        <p:txBody>
          <a:bodyPr>
            <a:noAutofit/>
          </a:bodyPr>
          <a:lstStyle/>
          <a:p>
            <a:r>
              <a:rPr lang="ru-RU" sz="1800" dirty="0" smtClean="0"/>
              <a:t>65.963я73</a:t>
            </a:r>
          </a:p>
          <a:p>
            <a:r>
              <a:rPr lang="ru-RU" sz="1800" dirty="0" smtClean="0"/>
              <a:t>Ш 96</a:t>
            </a:r>
          </a:p>
          <a:p>
            <a:r>
              <a:rPr lang="ru-RU" sz="1800" dirty="0" err="1" smtClean="0"/>
              <a:t>Шумак</a:t>
            </a:r>
            <a:r>
              <a:rPr lang="ru-RU" sz="1800" dirty="0" smtClean="0"/>
              <a:t>  О. А. </a:t>
            </a:r>
            <a:endParaRPr lang="ru-RU" sz="1800" dirty="0" smtClean="0"/>
          </a:p>
          <a:p>
            <a:r>
              <a:rPr lang="ru-RU" sz="1800" dirty="0" smtClean="0"/>
              <a:t>Статистика : учебное пособие.; рекомендовано МО РФ / О. А. </a:t>
            </a:r>
            <a:r>
              <a:rPr lang="ru-RU" sz="1800" dirty="0" err="1" smtClean="0"/>
              <a:t>Шумак</a:t>
            </a:r>
            <a:r>
              <a:rPr lang="ru-RU" sz="1800" dirty="0" smtClean="0"/>
              <a:t>, А. В. </a:t>
            </a:r>
            <a:r>
              <a:rPr lang="ru-RU" sz="1800" dirty="0" err="1" smtClean="0"/>
              <a:t>Гераськин</a:t>
            </a:r>
            <a:r>
              <a:rPr lang="ru-RU" sz="1800" dirty="0" smtClean="0"/>
              <a:t>. - М. : РИОР, 2012. - 311 с. - (Высшее образование: </a:t>
            </a:r>
            <a:r>
              <a:rPr lang="ru-RU" sz="1800" dirty="0" err="1" smtClean="0"/>
              <a:t>Бакалавриат</a:t>
            </a:r>
            <a:r>
              <a:rPr lang="ru-RU" sz="1800" dirty="0" smtClean="0"/>
              <a:t>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Рассмотрены основные темы </a:t>
            </a:r>
            <a:r>
              <a:rPr lang="ru-RU" sz="1800" dirty="0" err="1" smtClean="0"/>
              <a:t>темы</a:t>
            </a:r>
            <a:r>
              <a:rPr lang="ru-RU" sz="1800" dirty="0" smtClean="0"/>
              <a:t> курса "Статистика": группировка данных, анализ рядов распределения, выборочные наблюдения, анализ рядов динамики, корреляционно-регрессивный анализ. Кратко изложены результаты исследований, в которых применяются статистические методы анализа.</a:t>
            </a:r>
          </a:p>
          <a:p>
            <a:r>
              <a:rPr lang="ru-RU" sz="1800" dirty="0" smtClean="0"/>
              <a:t>Экземпляры</a:t>
            </a:r>
            <a:r>
              <a:rPr lang="ru-RU" sz="1800" dirty="0" smtClean="0"/>
              <a:t>: всего:5 - №3(5)</a:t>
            </a:r>
          </a:p>
          <a:p>
            <a:pPr>
              <a:buNone/>
            </a:pPr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17410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24744"/>
            <a:ext cx="2448272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564904"/>
            <a:ext cx="1368152" cy="19442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476672"/>
            <a:ext cx="4330824" cy="583268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65.051я73</a:t>
            </a:r>
          </a:p>
          <a:p>
            <a:r>
              <a:rPr lang="ru-RU" sz="1800" dirty="0" smtClean="0"/>
              <a:t>Э 40</a:t>
            </a:r>
          </a:p>
          <a:p>
            <a:r>
              <a:rPr lang="ru-RU" sz="1800" dirty="0" smtClean="0"/>
              <a:t>Экономическая </a:t>
            </a:r>
            <a:r>
              <a:rPr lang="ru-RU" sz="1800" dirty="0" smtClean="0"/>
              <a:t>статистика : учебник.; рекомендовано УМО по классическому университетскому образованию / ред. : Ю. Н. Иванов. - 3-е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ИНФРА-М, 2007. - 736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Приводятся основополагающие концепции, определения, показатели и классификации экономической статистики в условиях рыночной экономики.</a:t>
            </a:r>
          </a:p>
          <a:p>
            <a:r>
              <a:rPr lang="ru-RU" sz="1800" dirty="0" smtClean="0"/>
              <a:t> Экземпляры: всего:5 - №3(5)</a:t>
            </a:r>
          </a:p>
          <a:p>
            <a:endParaRPr lang="ru-RU" sz="1900" dirty="0" smtClean="0"/>
          </a:p>
          <a:p>
            <a:r>
              <a:rPr lang="ru-RU" sz="19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8434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2808312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450</TotalTime>
  <Words>1526</Words>
  <Application>Microsoft Office PowerPoint</Application>
  <PresentationFormat>Экран (4:3)</PresentationFormat>
  <Paragraphs>153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85</cp:revision>
  <dcterms:modified xsi:type="dcterms:W3CDTF">2020-02-17T04:20:28Z</dcterms:modified>
</cp:coreProperties>
</file>