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Calibri Light" pitchFamily="34" charset="0"/>
              </a:rPr>
              <a:t>Уважаемые читатели</a:t>
            </a:r>
            <a:endParaRPr lang="ru-RU" b="1" dirty="0">
              <a:latin typeface="Calibri Light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pPr algn="ctr"/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«</a:t>
            </a:r>
            <a:r>
              <a:rPr lang="ru-RU" b="1" dirty="0" err="1" smtClean="0">
                <a:latin typeface="Calibri Light" pitchFamily="34" charset="0"/>
                <a:cs typeface="Times New Roman" pitchFamily="18" charset="0"/>
              </a:rPr>
              <a:t>Сейсмобезопасность</a:t>
            </a:r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».</a:t>
            </a:r>
          </a:p>
          <a:p>
            <a:pPr algn="ctr"/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Представленный материал содержит  </a:t>
            </a:r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13 </a:t>
            </a:r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библиографических описаний документов.</a:t>
            </a:r>
          </a:p>
          <a:p>
            <a:pPr algn="ctr"/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Хронологический охват обзора с 2000 года по 2018 год.</a:t>
            </a:r>
          </a:p>
          <a:p>
            <a:pPr algn="ctr"/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pPr algn="ctr"/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pPr algn="ctr"/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ХТИ</a:t>
            </a:r>
            <a:r>
              <a:rPr lang="en-US" b="1" dirty="0" smtClean="0">
                <a:latin typeface="Calibri Light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-</a:t>
            </a:r>
            <a:r>
              <a:rPr lang="en-US" b="1" dirty="0" smtClean="0">
                <a:latin typeface="Calibri Light" pitchFamily="34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Calibri Light" pitchFamily="34" charset="0"/>
                <a:cs typeface="Times New Roman" pitchFamily="18" charset="0"/>
              </a:rPr>
              <a:t>филиала СФУ, в корпусе «Б» по адресу: ул. Комарова, 15 (2 этаж), аудитория № 202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3763144" cy="5708104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4008" y="260648"/>
            <a:ext cx="4347592" cy="6120680"/>
          </a:xfrm>
        </p:spPr>
        <p:txBody>
          <a:bodyPr>
            <a:normAutofit fontScale="92500"/>
          </a:bodyPr>
          <a:lstStyle/>
          <a:p>
            <a:r>
              <a:rPr lang="ru-RU" sz="1800" dirty="0" smtClean="0"/>
              <a:t>38.79я73</a:t>
            </a:r>
          </a:p>
          <a:p>
            <a:r>
              <a:rPr lang="ru-RU" sz="1800" dirty="0" smtClean="0"/>
              <a:t>А 62</a:t>
            </a:r>
          </a:p>
          <a:p>
            <a:r>
              <a:rPr lang="ru-RU" sz="1800" dirty="0" smtClean="0"/>
              <a:t>Амосов  А. А. </a:t>
            </a:r>
          </a:p>
          <a:p>
            <a:r>
              <a:rPr lang="ru-RU" sz="1800" dirty="0" smtClean="0"/>
              <a:t>Основы теории сейсмостойкости сооружений : учебное пособие.; допущено МО РФ / А. А. Амосов, С. Б. Синицын. - М. : АСВ, 2010. - 136 с.</a:t>
            </a:r>
          </a:p>
          <a:p>
            <a:r>
              <a:rPr lang="ru-RU" sz="1800" dirty="0" smtClean="0"/>
              <a:t>Аннотация: Приводятся основные понятия сейсмологии, полезные для специалиста, работающего в области расчета сооружений. На базе общих уравнений динамики формируются постановки задач расчета сооружений при сейсмических воздействиях, излагаются основные методы их решения.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.(10),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bibl2\Desktop\17131610-a-a-amosov-8311127-osnovy-teorii-seysmostoykosti-sooruzheniy-171316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744416" cy="56886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3691136" cy="5420072"/>
          </a:xfrm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332656"/>
            <a:ext cx="4851648" cy="590465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26.21</a:t>
            </a:r>
          </a:p>
          <a:p>
            <a:r>
              <a:rPr lang="ru-RU" sz="1800" dirty="0" smtClean="0"/>
              <a:t>А77</a:t>
            </a:r>
          </a:p>
          <a:p>
            <a:r>
              <a:rPr lang="ru-RU" sz="1800" dirty="0" err="1" smtClean="0"/>
              <a:t>Апродов</a:t>
            </a:r>
            <a:r>
              <a:rPr lang="ru-RU" sz="1800" dirty="0" smtClean="0"/>
              <a:t>  В.А. </a:t>
            </a:r>
          </a:p>
          <a:p>
            <a:r>
              <a:rPr lang="ru-RU" sz="1800" dirty="0" smtClean="0"/>
              <a:t>Зоны землетрясений / В.А. </a:t>
            </a:r>
            <a:r>
              <a:rPr lang="ru-RU" sz="1800" dirty="0" err="1" smtClean="0"/>
              <a:t>Апродов</a:t>
            </a:r>
            <a:r>
              <a:rPr lang="ru-RU" sz="1800" dirty="0" smtClean="0"/>
              <a:t> . - М. : Мысль, 2000. - 461 с. - (Природа мира)</a:t>
            </a:r>
          </a:p>
          <a:p>
            <a:r>
              <a:rPr lang="ru-RU" sz="1800" dirty="0" smtClean="0"/>
              <a:t>Аннотация: В данном справочном издании дается общее представление о глобальном распределении географических зон землетрясений. В тексте и в таблицах сосредоточено большое количество данных. Краткая индивидуальная характеристика сильных землетрясений дана в стандартизированной форме.</a:t>
            </a:r>
          </a:p>
          <a:p>
            <a:r>
              <a:rPr lang="ru-RU" sz="1800" dirty="0" smtClean="0"/>
              <a:t> Экземпляры: всего:4 - ч/</a:t>
            </a:r>
            <a:r>
              <a:rPr lang="ru-RU" sz="1800" dirty="0" err="1" smtClean="0"/>
              <a:t>з</a:t>
            </a:r>
            <a:r>
              <a:rPr lang="ru-RU" sz="1800" dirty="0" smtClean="0"/>
              <a:t> №2(1),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№1(1),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bibl2\Desktop\102284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672408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3754760" cy="5544616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260648"/>
            <a:ext cx="4330824" cy="6048712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 smtClean="0"/>
              <a:t>85.11</a:t>
            </a:r>
          </a:p>
          <a:p>
            <a:r>
              <a:rPr lang="ru-RU" sz="1800" dirty="0" smtClean="0"/>
              <a:t>А 87</a:t>
            </a:r>
          </a:p>
          <a:p>
            <a:r>
              <a:rPr lang="ru-RU" sz="1800" dirty="0" smtClean="0"/>
              <a:t>Архитектурные конструкции. Книга II. Архитектурные конструкции многоэтажных зданий : учебное пособие / под ред. Ю. А. </a:t>
            </a:r>
            <a:r>
              <a:rPr lang="ru-RU" sz="1800" dirty="0" err="1" smtClean="0"/>
              <a:t>Дыховичного</a:t>
            </a:r>
            <a:r>
              <a:rPr lang="ru-RU" sz="1800" dirty="0" smtClean="0"/>
              <a:t>, З. А. </a:t>
            </a:r>
            <a:r>
              <a:rPr lang="ru-RU" sz="1800" dirty="0" err="1" smtClean="0"/>
              <a:t>Казбек-Казиева</a:t>
            </a:r>
            <a:r>
              <a:rPr lang="ru-RU" sz="1800" dirty="0" smtClean="0"/>
              <a:t>. - 2-е изд., </a:t>
            </a:r>
            <a:r>
              <a:rPr lang="ru-RU" sz="1800" dirty="0" err="1" smtClean="0"/>
              <a:t>перераб</a:t>
            </a:r>
            <a:r>
              <a:rPr lang="ru-RU" sz="1800" dirty="0" smtClean="0"/>
              <a:t>. и доп. - М. : Архитектура - С, 2012. - 248 с.</a:t>
            </a:r>
          </a:p>
          <a:p>
            <a:r>
              <a:rPr lang="ru-RU" sz="1800" dirty="0" smtClean="0"/>
              <a:t>Аннотация: Книга II "Архитектурные конструкции многоэтажных зданий" является составной частью комплексного учебного пособия "Архитектурные конструкции".  Отдельные главы этого издания посвящены теме строительства в сейсмических районах.</a:t>
            </a:r>
          </a:p>
          <a:p>
            <a:r>
              <a:rPr lang="ru-RU" sz="1800" dirty="0" smtClean="0"/>
              <a:t>Экземпляры: всего:25 -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.(23),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bibl2\Desktop\Arhitekturnye_konstruktsii._V_3_knigah._Kniga_2._Arhitekturnye_konstruktsii_mno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3744416" cy="55690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3394720" cy="5400600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536504" cy="6336704"/>
          </a:xfrm>
        </p:spPr>
        <p:txBody>
          <a:bodyPr>
            <a:noAutofit/>
          </a:bodyPr>
          <a:lstStyle/>
          <a:p>
            <a:r>
              <a:rPr lang="ru-RU" sz="1800" dirty="0" smtClean="0"/>
              <a:t>38.712я73</a:t>
            </a:r>
          </a:p>
          <a:p>
            <a:r>
              <a:rPr lang="ru-RU" sz="1800" dirty="0" smtClean="0"/>
              <a:t>А 87</a:t>
            </a:r>
          </a:p>
          <a:p>
            <a:r>
              <a:rPr lang="ru-RU" sz="1800" dirty="0" smtClean="0"/>
              <a:t>Архитектура гражданских и промышленных зданий. В пяти томах : учебник.; / ред. К. К. Шевцов. - Минск : Полиграфия. – 2012 </a:t>
            </a:r>
          </a:p>
          <a:p>
            <a:r>
              <a:rPr lang="ru-RU" sz="1800" dirty="0" smtClean="0"/>
              <a:t>Т. 3 : Жилые здания / Л. Б. </a:t>
            </a:r>
            <a:r>
              <a:rPr lang="ru-RU" sz="1800" dirty="0" err="1" smtClean="0"/>
              <a:t>Великовский</a:t>
            </a:r>
            <a:r>
              <a:rPr lang="ru-RU" sz="1800" dirty="0" smtClean="0"/>
              <a:t>, А. С. </a:t>
            </a:r>
            <a:r>
              <a:rPr lang="ru-RU" sz="1800" dirty="0" err="1" smtClean="0"/>
              <a:t>Ильяшев</a:t>
            </a:r>
            <a:r>
              <a:rPr lang="ru-RU" sz="1800" dirty="0" smtClean="0"/>
              <a:t> , Т. Г. </a:t>
            </a:r>
            <a:r>
              <a:rPr lang="ru-RU" sz="1800" dirty="0" err="1" smtClean="0"/>
              <a:t>Маклакова</a:t>
            </a:r>
            <a:r>
              <a:rPr lang="ru-RU" sz="1800" dirty="0" smtClean="0"/>
              <a:t>. - 2-е изд.,  - 238 с.</a:t>
            </a:r>
          </a:p>
          <a:p>
            <a:r>
              <a:rPr lang="ru-RU" sz="1800" dirty="0" smtClean="0"/>
              <a:t>Аннотация: Рассматривается классификация жилых зданий, общие принципы проектирования жилых зданий и их конструктивных элементов исходя из функциональных, технических, экономических и эстетических требований в соответствии с климатическими и местными условиями. Большинство материалов переработано с учетом последних научных достижений.</a:t>
            </a:r>
          </a:p>
          <a:p>
            <a:r>
              <a:rPr lang="ru-RU" sz="1800" dirty="0" smtClean="0"/>
              <a:t>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.(10),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№2(2).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bibl2\Desktop\013715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3528392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754760" cy="5472608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16632"/>
            <a:ext cx="4330824" cy="6336704"/>
          </a:xfrm>
        </p:spPr>
        <p:txBody>
          <a:bodyPr>
            <a:noAutofit/>
          </a:bodyPr>
          <a:lstStyle/>
          <a:p>
            <a:r>
              <a:rPr lang="ru-RU" sz="1800" dirty="0" smtClean="0"/>
              <a:t>68.9я73</a:t>
            </a:r>
          </a:p>
          <a:p>
            <a:r>
              <a:rPr lang="ru-RU" sz="1800" dirty="0" smtClean="0"/>
              <a:t>Б 40</a:t>
            </a:r>
          </a:p>
          <a:p>
            <a:r>
              <a:rPr lang="ru-RU" sz="1800" dirty="0" smtClean="0"/>
              <a:t>Безопасность жизнедеятельности. Защита населения и территорий в чрезвычайных ситуациях : учебное пособие.; допущено Советом Учебно-методического объединения вузов России / Я. Д. Вишняков [и др.]. - 2-е изд., стереотипное. - М. : Академия, 2008. - 304 с. - ("Высшее профессиональное образование")</a:t>
            </a:r>
          </a:p>
          <a:p>
            <a:r>
              <a:rPr lang="ru-RU" sz="1800" dirty="0" smtClean="0"/>
              <a:t>Аннотация: Рассмотрены чрезвычайные ситуации различного происхождения и дана их характеристика. Особое внимание уделено обеспечению устойчивого функционирования объектов экономики в чрезвычайных ситуациях и прогнозированию и оценке ущербов от чрезвычайных ситуаций            </a:t>
            </a:r>
          </a:p>
          <a:p>
            <a:r>
              <a:rPr lang="ru-RU" sz="1800" dirty="0" smtClean="0"/>
              <a:t>Экземпляры: всего:20 -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.(20)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  <a:endParaRPr lang="ru-RU" sz="1800" dirty="0"/>
          </a:p>
        </p:txBody>
      </p:sp>
      <p:pic>
        <p:nvPicPr>
          <p:cNvPr id="5122" name="Picture 2" descr="C:\Users\bibl2\Desktop\100244056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744416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898776" cy="5760640"/>
          </a:xfrm>
        </p:spPr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88640"/>
            <a:ext cx="4114800" cy="6264696"/>
          </a:xfrm>
        </p:spPr>
        <p:txBody>
          <a:bodyPr>
            <a:normAutofit/>
          </a:bodyPr>
          <a:lstStyle/>
          <a:p>
            <a:r>
              <a:rPr lang="ru-RU" sz="1800" dirty="0" smtClean="0"/>
              <a:t>85.11</a:t>
            </a:r>
          </a:p>
          <a:p>
            <a:r>
              <a:rPr lang="ru-RU" sz="1800" dirty="0" smtClean="0"/>
              <a:t>Б 68</a:t>
            </a:r>
          </a:p>
          <a:p>
            <a:r>
              <a:rPr lang="ru-RU" sz="1800" dirty="0" smtClean="0"/>
              <a:t>Благовещенский  Ф. А. </a:t>
            </a:r>
          </a:p>
          <a:p>
            <a:r>
              <a:rPr lang="ru-RU" sz="1800" dirty="0" smtClean="0"/>
              <a:t>Архитектурные конструкции : учебник / Ф. А. Благовещенский, Е. Ф. Букина. - Стереотипное издание. - М. : Архитектура - С, 2014. - 232 с. : ил.</a:t>
            </a:r>
          </a:p>
          <a:p>
            <a:r>
              <a:rPr lang="ru-RU" sz="1800" dirty="0" smtClean="0"/>
              <a:t>Аннотация: Рассмотрены конструктивные решения промышленных, гражданских, жилых и общественных зданий. Даны рекомендации по строительству зданий и сооружений в районах с особыми природными условиями.</a:t>
            </a:r>
          </a:p>
          <a:p>
            <a:r>
              <a:rPr lang="ru-RU" sz="1800" dirty="0" smtClean="0"/>
              <a:t>Экземпляры: всего:20 -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№2(20)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bibl2\Desktop\101089164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88843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3898776" cy="57606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16016" y="260648"/>
            <a:ext cx="3970784" cy="6048712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38.2я73</a:t>
            </a:r>
          </a:p>
          <a:p>
            <a:r>
              <a:rPr lang="ru-RU" sz="7200" dirty="0" smtClean="0"/>
              <a:t>З-38</a:t>
            </a:r>
          </a:p>
          <a:p>
            <a:r>
              <a:rPr lang="ru-RU" sz="7200" dirty="0" smtClean="0"/>
              <a:t>Захаров  М. С. </a:t>
            </a:r>
          </a:p>
          <a:p>
            <a:r>
              <a:rPr lang="ru-RU" sz="7200" dirty="0" smtClean="0"/>
              <a:t>Инженерно-геологические и инженерно-геотехнические изыскания для строительства : учебное пособие / М. С. Захаров, Р. А. </a:t>
            </a:r>
            <a:r>
              <a:rPr lang="ru-RU" sz="7200" dirty="0" err="1" smtClean="0"/>
              <a:t>Мангушев</a:t>
            </a:r>
            <a:r>
              <a:rPr lang="ru-RU" sz="7200" dirty="0" smtClean="0"/>
              <a:t> ; ред. Р. А. </a:t>
            </a:r>
            <a:r>
              <a:rPr lang="ru-RU" sz="7200" dirty="0" err="1" smtClean="0"/>
              <a:t>Мангушев</a:t>
            </a:r>
            <a:r>
              <a:rPr lang="ru-RU" sz="7200" dirty="0" smtClean="0"/>
              <a:t>. - М. : Издательство АСВ, 2016. - 176 с.</a:t>
            </a:r>
          </a:p>
          <a:p>
            <a:r>
              <a:rPr lang="ru-RU" sz="7200" dirty="0" smtClean="0"/>
              <a:t>Аннотация: В книге изложены основы организации инженерных изысканий для строительства и рассмотрены основные методы и технологии проведения инженерно-геологических и геотехнических изысканий, требования к представлению отчетных материалов.</a:t>
            </a:r>
          </a:p>
          <a:p>
            <a:r>
              <a:rPr lang="ru-RU" sz="7200" dirty="0" smtClean="0"/>
              <a:t>Экземпляры: всего:15 -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.(13)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dirty="0"/>
          </a:p>
        </p:txBody>
      </p:sp>
      <p:pic>
        <p:nvPicPr>
          <p:cNvPr id="7170" name="Picture 2" descr="C:\Users\bibl2\Desktop\101105122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888432" cy="57606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610744" cy="5400600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332656"/>
            <a:ext cx="4402832" cy="5976704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 smtClean="0"/>
              <a:t>38.112я73</a:t>
            </a:r>
          </a:p>
          <a:p>
            <a:r>
              <a:rPr lang="ru-RU" sz="7200" dirty="0" smtClean="0"/>
              <a:t>М 31</a:t>
            </a:r>
          </a:p>
          <a:p>
            <a:r>
              <a:rPr lang="ru-RU" sz="7200" dirty="0" smtClean="0"/>
              <a:t>Масленников  А</a:t>
            </a:r>
            <a:r>
              <a:rPr lang="ru-RU" sz="7200" dirty="0" smtClean="0"/>
              <a:t>.</a:t>
            </a:r>
            <a:r>
              <a:rPr lang="ru-RU" sz="7200" dirty="0" smtClean="0"/>
              <a:t> М. </a:t>
            </a:r>
            <a:endParaRPr lang="ru-RU" sz="7200" dirty="0" smtClean="0"/>
          </a:p>
          <a:p>
            <a:r>
              <a:rPr lang="ru-RU" sz="7200" dirty="0" smtClean="0"/>
              <a:t>Динамика и устойчивость сооружений : учебник и практикум для вузов / А. М. Масленников. - [б. м.] : </a:t>
            </a:r>
            <a:r>
              <a:rPr lang="ru-RU" sz="7200" dirty="0" smtClean="0"/>
              <a:t>2017</a:t>
            </a:r>
            <a:r>
              <a:rPr lang="ru-RU" sz="7200" dirty="0" smtClean="0"/>
              <a:t>. - 366 с. - (Специалист)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В данной книге представлены методы расчета элементов строительных конструкций, включая простейшие задачи расчета пластин и оболочек на динамические воздействия, изложены вопросы определения критических нагрузок на стержневые системы, пластинки и оболочки при упругой работе материала. Изложение теории сопровождается большим числом примеров. В отдельных главах дан расчет на сейсмическое воздействие по </a:t>
            </a:r>
            <a:r>
              <a:rPr lang="ru-RU" sz="7200" dirty="0" err="1" smtClean="0"/>
              <a:t>СНиП</a:t>
            </a:r>
            <a:r>
              <a:rPr lang="ru-RU" sz="7200" dirty="0" smtClean="0"/>
              <a:t>.</a:t>
            </a:r>
          </a:p>
          <a:p>
            <a:r>
              <a:rPr lang="ru-RU" sz="7200" dirty="0" smtClean="0"/>
              <a:t>Экземпляры</a:t>
            </a:r>
            <a:r>
              <a:rPr lang="ru-RU" sz="7200" dirty="0" smtClean="0"/>
              <a:t>: всего:15 -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.(13)</a:t>
            </a:r>
          </a:p>
          <a:p>
            <a:endParaRPr lang="ru-RU" sz="5500" dirty="0" smtClean="0"/>
          </a:p>
          <a:p>
            <a:r>
              <a:rPr lang="ru-RU" sz="5500" dirty="0" smtClean="0"/>
              <a:t> </a:t>
            </a:r>
          </a:p>
          <a:p>
            <a:r>
              <a:rPr lang="ru-RU" sz="5500" dirty="0" smtClean="0"/>
              <a:t> 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bibl2\Desktop\Maslennikov_A.M.__Dinamika_i_ustojchivost_sooruzhenij._Uchebnik_i_praktikum_dly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600400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538736" cy="5400600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2" y="188640"/>
            <a:ext cx="4546848" cy="6120720"/>
          </a:xfrm>
        </p:spPr>
        <p:txBody>
          <a:bodyPr>
            <a:normAutofit fontScale="92500" lnSpcReduction="20000"/>
          </a:bodyPr>
          <a:lstStyle/>
          <a:p>
            <a:r>
              <a:rPr lang="ru-RU" sz="1900" dirty="0" smtClean="0"/>
              <a:t>38.5я73+30.14</a:t>
            </a:r>
          </a:p>
          <a:p>
            <a:r>
              <a:rPr lang="ru-RU" sz="1900" dirty="0" smtClean="0"/>
              <a:t>М 71</a:t>
            </a:r>
          </a:p>
          <a:p>
            <a:r>
              <a:rPr lang="ru-RU" sz="1900" dirty="0" err="1" smtClean="0"/>
              <a:t>Мкртычев</a:t>
            </a:r>
            <a:r>
              <a:rPr lang="ru-RU" sz="1900" dirty="0" smtClean="0"/>
              <a:t>  О В. </a:t>
            </a:r>
            <a:endParaRPr lang="ru-RU" sz="1900" dirty="0" smtClean="0"/>
          </a:p>
          <a:p>
            <a:r>
              <a:rPr lang="ru-RU" sz="1900" dirty="0" smtClean="0"/>
              <a:t>Теория надежности в проектировании строительных конструкций : монография / О. В. </a:t>
            </a:r>
            <a:r>
              <a:rPr lang="ru-RU" sz="1900" dirty="0" err="1" smtClean="0"/>
              <a:t>Мкртычев</a:t>
            </a:r>
            <a:r>
              <a:rPr lang="ru-RU" sz="1900" dirty="0" smtClean="0"/>
              <a:t>, В. Д. </a:t>
            </a:r>
            <a:r>
              <a:rPr lang="ru-RU" sz="1900" dirty="0" err="1" smtClean="0"/>
              <a:t>Райзер</a:t>
            </a:r>
            <a:r>
              <a:rPr lang="ru-RU" sz="1900" dirty="0" smtClean="0"/>
              <a:t>. - [б. м.] : Издательство АСВ, 2016. - 908 с.</a:t>
            </a:r>
          </a:p>
          <a:p>
            <a:r>
              <a:rPr lang="ru-RU" sz="1900" dirty="0" smtClean="0"/>
              <a:t>Аннотация</a:t>
            </a:r>
            <a:r>
              <a:rPr lang="ru-RU" sz="1900" dirty="0" smtClean="0"/>
              <a:t>: В книге обсуждаются проблемы безопасности, риска, оптимального уровня надежности и живучести сооружений. Рассмотрены вероятностные модели климатических, технологических и сейсмических нагрузок, правила их сочетаний, а также вероятностные модели механических свойств конструкций и вероятностные модели предельной несущей способности железобетонных элементов</a:t>
            </a:r>
          </a:p>
          <a:p>
            <a:r>
              <a:rPr lang="ru-RU" sz="1900" dirty="0" smtClean="0"/>
              <a:t>Экземпляры</a:t>
            </a:r>
            <a:r>
              <a:rPr lang="ru-RU" sz="1900" dirty="0" smtClean="0"/>
              <a:t>: всего:5 - </a:t>
            </a:r>
            <a:r>
              <a:rPr lang="ru-RU" sz="1900" dirty="0" err="1" smtClean="0"/>
              <a:t>Чз</a:t>
            </a:r>
            <a:r>
              <a:rPr lang="ru-RU" sz="1900" dirty="0" smtClean="0"/>
              <a:t> №2(2), </a:t>
            </a:r>
            <a:r>
              <a:rPr lang="ru-RU" sz="1900" dirty="0" err="1" smtClean="0"/>
              <a:t>аб</a:t>
            </a:r>
            <a:r>
              <a:rPr lang="ru-RU" sz="1900" dirty="0" smtClean="0"/>
              <a:t>.(3)</a:t>
            </a:r>
          </a:p>
          <a:p>
            <a:r>
              <a:rPr lang="ru-RU" sz="1900" dirty="0" smtClean="0"/>
              <a:t> </a:t>
            </a:r>
          </a:p>
          <a:p>
            <a:r>
              <a:rPr lang="ru-RU" sz="1900" dirty="0" smtClean="0"/>
              <a:t> 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3528392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3682752" cy="5616624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332656"/>
            <a:ext cx="4330824" cy="5976704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38.53я73</a:t>
            </a:r>
          </a:p>
          <a:p>
            <a:r>
              <a:rPr lang="ru-RU" sz="1800" dirty="0" smtClean="0"/>
              <a:t>П 38</a:t>
            </a:r>
          </a:p>
          <a:p>
            <a:r>
              <a:rPr lang="ru-RU" sz="1800" dirty="0" smtClean="0"/>
              <a:t>Плевков  В. С. </a:t>
            </a:r>
            <a:endParaRPr lang="ru-RU" sz="1800" dirty="0" smtClean="0"/>
          </a:p>
          <a:p>
            <a:r>
              <a:rPr lang="ru-RU" sz="1800" dirty="0" smtClean="0"/>
              <a:t>Железобетонные и каменные конструкции сейсмостойких зданий и сооружений : учебное пособие / В. С. Плевков, А. И. </a:t>
            </a:r>
            <a:r>
              <a:rPr lang="ru-RU" sz="1800" dirty="0" err="1" smtClean="0"/>
              <a:t>Мальганов</a:t>
            </a:r>
            <a:r>
              <a:rPr lang="ru-RU" sz="1800" dirty="0" smtClean="0"/>
              <a:t>, И. В. </a:t>
            </a:r>
            <a:r>
              <a:rPr lang="ru-RU" sz="1800" dirty="0" err="1" smtClean="0"/>
              <a:t>Балдин</a:t>
            </a:r>
            <a:r>
              <a:rPr lang="ru-RU" sz="1800" dirty="0" smtClean="0"/>
              <a:t>. - М. : АСВ, 2012. - 290 с.</a:t>
            </a:r>
          </a:p>
          <a:p>
            <a:r>
              <a:rPr lang="ru-RU" sz="1800" dirty="0" smtClean="0"/>
              <a:t> Экземпляры: всего:12 -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.(11),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r>
              <a:rPr lang="ru-RU" sz="1800" dirty="0" smtClean="0"/>
              <a:t>Аннотация: Рассмотрены вопросы, связанные с оценкой сейсмических воздействий на конструкции зданий и сооружений, приведены железобетонные и каменные конструкции зданий и сооружений для строительства в сейсмически опасных районах.</a:t>
            </a:r>
          </a:p>
          <a:p>
            <a:r>
              <a:rPr lang="ru-RU" sz="1800" dirty="0" smtClean="0"/>
              <a:t>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bibl2\Desktop\4e49fcb3c8700c8e2d3dd8c385a17fa32qmdogjzz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744416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3538736" cy="5328592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 fontScale="25000" lnSpcReduction="20000"/>
          </a:bodyPr>
          <a:lstStyle/>
          <a:p>
            <a:endParaRPr lang="ru-RU" sz="2900" dirty="0" smtClean="0"/>
          </a:p>
          <a:p>
            <a:r>
              <a:rPr lang="ru-RU" sz="7200" dirty="0" smtClean="0"/>
              <a:t>26.21я73</a:t>
            </a:r>
            <a:endParaRPr lang="ru-RU" sz="7200" dirty="0" smtClean="0"/>
          </a:p>
          <a:p>
            <a:r>
              <a:rPr lang="ru-RU" sz="7200" dirty="0" smtClean="0"/>
              <a:t>П 64</a:t>
            </a:r>
          </a:p>
          <a:p>
            <a:r>
              <a:rPr lang="ru-RU" sz="7200" dirty="0" smtClean="0"/>
              <a:t>Потапов  А. Д. </a:t>
            </a:r>
            <a:endParaRPr lang="ru-RU" sz="7200" dirty="0" smtClean="0"/>
          </a:p>
          <a:p>
            <a:r>
              <a:rPr lang="ru-RU" sz="7200" dirty="0" smtClean="0"/>
              <a:t>Землетрясения. Причины, последствия и обеспечение безопасности : учебное пособие / А. Д. Потапов, И. Л. </a:t>
            </a:r>
            <a:r>
              <a:rPr lang="ru-RU" sz="7200" dirty="0" err="1" smtClean="0"/>
              <a:t>Ревелис</a:t>
            </a:r>
            <a:r>
              <a:rPr lang="ru-RU" sz="7200" dirty="0" smtClean="0"/>
              <a:t>, С. Н. Чернышев ; ред. С. Н. Чернышев. - М. : ИНФРА-М, 2018. - 343 с. - (Высшее образование: </a:t>
            </a:r>
            <a:r>
              <a:rPr lang="ru-RU" sz="7200" dirty="0" err="1" smtClean="0"/>
              <a:t>Бакалавриат</a:t>
            </a:r>
            <a:r>
              <a:rPr lang="ru-RU" sz="7200" dirty="0" smtClean="0"/>
              <a:t>)</a:t>
            </a:r>
          </a:p>
          <a:p>
            <a:r>
              <a:rPr lang="ru-RU" sz="7200" dirty="0" smtClean="0"/>
              <a:t>Аннотация</a:t>
            </a:r>
            <a:r>
              <a:rPr lang="ru-RU" sz="7200" dirty="0" smtClean="0"/>
              <a:t>: В учебном пособии доступно, с цифрами и графиками, изложены основы инженерной сейсмологии, рассмотрен прогноз землетрясений и цунами</a:t>
            </a:r>
            <a:r>
              <a:rPr lang="ru-RU" sz="7200" dirty="0" smtClean="0"/>
              <a:t>. Подготовленность к землетрясению и правильное поведение людей во время ударов стихии значительно снижают психологический и социальный ущерб, ускоряют преодоление последствий. </a:t>
            </a:r>
            <a:endParaRPr lang="ru-RU" sz="7200" dirty="0" smtClean="0"/>
          </a:p>
          <a:p>
            <a:r>
              <a:rPr lang="ru-RU" sz="7200" dirty="0" smtClean="0"/>
              <a:t>Экземпляры</a:t>
            </a:r>
            <a:r>
              <a:rPr lang="ru-RU" sz="7200" dirty="0" smtClean="0"/>
              <a:t>: всего:5 - </a:t>
            </a:r>
            <a:r>
              <a:rPr lang="ru-RU" sz="7200" dirty="0" err="1" smtClean="0"/>
              <a:t>Чз</a:t>
            </a:r>
            <a:r>
              <a:rPr lang="ru-RU" sz="7200" dirty="0" smtClean="0"/>
              <a:t> №2(2), </a:t>
            </a:r>
            <a:r>
              <a:rPr lang="ru-RU" sz="7200" dirty="0" err="1" smtClean="0"/>
              <a:t>аб</a:t>
            </a:r>
            <a:r>
              <a:rPr lang="ru-RU" sz="7200" dirty="0" smtClean="0"/>
              <a:t>.(3)</a:t>
            </a:r>
          </a:p>
          <a:p>
            <a:endParaRPr lang="ru-RU" sz="7200" dirty="0" smtClean="0"/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r>
              <a:rPr lang="ru-RU" sz="7200" dirty="0" smtClean="0"/>
              <a:t> </a:t>
            </a:r>
          </a:p>
          <a:p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bibl2\Desktop\54426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3528392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3538736" cy="5256584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1960" y="260648"/>
            <a:ext cx="4474840" cy="6048712"/>
          </a:xfrm>
        </p:spPr>
        <p:txBody>
          <a:bodyPr>
            <a:normAutofit/>
          </a:bodyPr>
          <a:lstStyle/>
          <a:p>
            <a:r>
              <a:rPr lang="ru-RU" sz="1800" dirty="0" smtClean="0"/>
              <a:t>38.79я73</a:t>
            </a:r>
          </a:p>
          <a:p>
            <a:r>
              <a:rPr lang="ru-RU" sz="1800" dirty="0" smtClean="0"/>
              <a:t>С 38</a:t>
            </a:r>
          </a:p>
          <a:p>
            <a:r>
              <a:rPr lang="ru-RU" sz="1800" dirty="0" smtClean="0"/>
              <a:t>Синицын  С. Б. </a:t>
            </a:r>
            <a:endParaRPr lang="ru-RU" sz="1800" dirty="0" smtClean="0"/>
          </a:p>
          <a:p>
            <a:r>
              <a:rPr lang="ru-RU" sz="1800" dirty="0" smtClean="0"/>
              <a:t>Лекции по теории сейсмостойкости : учебное пособие / С. Б. Синицын. - М. : Издательство АСВ, 2014. - 88 с.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Даются основные понятия сейсмологии, полезные для будущих инженеров-строителей</a:t>
            </a:r>
            <a:r>
              <a:rPr lang="ru-RU" sz="1800" dirty="0" smtClean="0"/>
              <a:t>. Излагаются методы решения задач расчета сооружений на сейсмические воздействия, особое внимание уделено  применению МКЭ.</a:t>
            </a:r>
            <a:endParaRPr lang="ru-RU" sz="1800" dirty="0" smtClean="0"/>
          </a:p>
          <a:p>
            <a:r>
              <a:rPr lang="ru-RU" sz="1800" dirty="0" smtClean="0"/>
              <a:t>Экземпляры</a:t>
            </a:r>
            <a:r>
              <a:rPr lang="ru-RU" sz="1800" dirty="0" smtClean="0"/>
              <a:t>: всего:1 -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bibl2\Desktop\10118033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3528392" cy="52565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3394720" cy="5112568"/>
          </a:xfrm>
        </p:spPr>
        <p:txBody>
          <a:bodyPr>
            <a:normAutofit/>
          </a:bodyPr>
          <a:lstStyle/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260648"/>
            <a:ext cx="4690864" cy="6048712"/>
          </a:xfrm>
        </p:spPr>
        <p:txBody>
          <a:bodyPr>
            <a:normAutofit lnSpcReduction="10000"/>
          </a:bodyPr>
          <a:lstStyle/>
          <a:p>
            <a:r>
              <a:rPr lang="ru-RU" sz="1800" dirty="0" smtClean="0"/>
              <a:t>26.21я73</a:t>
            </a:r>
            <a:endParaRPr lang="ru-RU" sz="1800" dirty="0" smtClean="0"/>
          </a:p>
          <a:p>
            <a:r>
              <a:rPr lang="ru-RU" sz="1800" dirty="0" smtClean="0"/>
              <a:t>У 14</a:t>
            </a:r>
          </a:p>
          <a:p>
            <a:r>
              <a:rPr lang="ru-RU" sz="1800" dirty="0" err="1" smtClean="0"/>
              <a:t>Уаров</a:t>
            </a:r>
            <a:r>
              <a:rPr lang="ru-RU" sz="1800" dirty="0" smtClean="0"/>
              <a:t>  В. Ф. </a:t>
            </a:r>
            <a:endParaRPr lang="ru-RU" sz="1800" dirty="0" smtClean="0"/>
          </a:p>
          <a:p>
            <a:r>
              <a:rPr lang="ru-RU" sz="1800" dirty="0" smtClean="0"/>
              <a:t>Сейсмическая разведка : учебное пособие; рекомендовано УМО Министерства образования и науки РФ / В. Ф. </a:t>
            </a:r>
            <a:r>
              <a:rPr lang="ru-RU" sz="1800" dirty="0" err="1" smtClean="0"/>
              <a:t>Уаров</a:t>
            </a:r>
            <a:r>
              <a:rPr lang="ru-RU" sz="1800" dirty="0" smtClean="0"/>
              <a:t>. - М. : Вузовская книга, 2007. - 196 с. : ил</a:t>
            </a:r>
          </a:p>
          <a:p>
            <a:r>
              <a:rPr lang="ru-RU" sz="1800" dirty="0" smtClean="0"/>
              <a:t>Аннотация</a:t>
            </a:r>
            <a:r>
              <a:rPr lang="ru-RU" sz="1800" dirty="0" smtClean="0"/>
              <a:t>: Изложены основы теории распространения упругих волн в слоисто-однородных и градиентных средах. Рассмотрены основные методы сейсмической разведки. Изложены вопросы методики и технологии полевых наблюдений. Описаны способы обработки материалов сейсморазведки.</a:t>
            </a:r>
          </a:p>
          <a:p>
            <a:r>
              <a:rPr lang="ru-RU" sz="1800" dirty="0" smtClean="0"/>
              <a:t>Экземпляры</a:t>
            </a:r>
            <a:r>
              <a:rPr lang="ru-RU" sz="1800" dirty="0" smtClean="0"/>
              <a:t>: всего:20 - </a:t>
            </a:r>
            <a:r>
              <a:rPr lang="ru-RU" sz="1800" dirty="0" err="1" smtClean="0"/>
              <a:t>аб</a:t>
            </a:r>
            <a:r>
              <a:rPr lang="ru-RU" sz="1800" dirty="0" smtClean="0"/>
              <a:t>.(19), </a:t>
            </a:r>
            <a:r>
              <a:rPr lang="ru-RU" sz="1800" dirty="0" err="1" smtClean="0"/>
              <a:t>Чз</a:t>
            </a:r>
            <a:r>
              <a:rPr lang="ru-RU" sz="1800" dirty="0" smtClean="0"/>
              <a:t> №2(1)</a:t>
            </a:r>
          </a:p>
          <a:p>
            <a:endParaRPr lang="ru-RU" sz="1800" dirty="0" smtClean="0"/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 </a:t>
            </a:r>
            <a:endParaRPr lang="ru-RU" sz="1800" dirty="0"/>
          </a:p>
        </p:txBody>
      </p:sp>
      <p:pic>
        <p:nvPicPr>
          <p:cNvPr id="6146" name="Picture 2" descr="C:\Users\bibl2\Desktop\911058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3384376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170</TotalTime>
  <Words>1351</Words>
  <Application>Microsoft Office PowerPoint</Application>
  <PresentationFormat>Экран (4:3)</PresentationFormat>
  <Paragraphs>122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</dc:creator>
  <cp:lastModifiedBy>bibl2</cp:lastModifiedBy>
  <cp:revision>45</cp:revision>
  <dcterms:created xsi:type="dcterms:W3CDTF">2019-04-02T06:42:36Z</dcterms:created>
  <dcterms:modified xsi:type="dcterms:W3CDTF">2019-04-03T03:56:12Z</dcterms:modified>
</cp:coreProperties>
</file>