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96" r:id="rId6"/>
    <p:sldId id="261" r:id="rId7"/>
    <p:sldId id="293" r:id="rId8"/>
    <p:sldId id="267" r:id="rId9"/>
    <p:sldId id="269" r:id="rId10"/>
    <p:sldId id="278" r:id="rId11"/>
    <p:sldId id="270" r:id="rId12"/>
    <p:sldId id="279" r:id="rId13"/>
    <p:sldId id="272" r:id="rId14"/>
    <p:sldId id="275" r:id="rId15"/>
    <p:sldId id="295" r:id="rId16"/>
    <p:sldId id="276" r:id="rId17"/>
    <p:sldId id="277" r:id="rId18"/>
    <p:sldId id="280" r:id="rId19"/>
    <p:sldId id="294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7420" autoAdjust="0"/>
  </p:normalViewPr>
  <p:slideViewPr>
    <p:cSldViewPr>
      <p:cViewPr>
        <p:scale>
          <a:sx n="100" d="100"/>
          <a:sy n="100" d="100"/>
        </p:scale>
        <p:origin x="-7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8AAF0-E354-444A-8222-C2FB488AC6F1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8D792-6FB4-4DFF-A229-9EDE0BCA5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8D792-6FB4-4DFF-A229-9EDE0BCA514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020672"/>
            <a:ext cx="9144000" cy="353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9600" b="1" dirty="0" smtClean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алерея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9600" b="1" dirty="0" smtClean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новинок</a:t>
            </a:r>
            <a:r>
              <a:rPr kumimoji="0" lang="ru-RU" sz="9600" b="1" i="0" u="none" strike="noStrike" cap="none" normalizeH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6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03848" y="620688"/>
          <a:ext cx="4217079" cy="4320480"/>
        </p:xfrm>
        <a:graphic>
          <a:graphicData uri="http://schemas.openxmlformats.org/drawingml/2006/table">
            <a:tbl>
              <a:tblPr/>
              <a:tblGrid>
                <a:gridCol w="351007"/>
                <a:gridCol w="729113"/>
                <a:gridCol w="3136959"/>
              </a:tblGrid>
              <a:tr h="4320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63.3(2)я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И 90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История 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России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: учебник / А. С. Орлов [и др.]. - 4-е изд., перераб. и доп. - М. : Проспект, 2018. - 528 с.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учебнике изложена история России с древнейших времен до наших дней с учетом новейших данных, накопленных исторической наукой.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</a:t>
                      </a:r>
                      <a:r>
                        <a:rPr lang="ru-RU" sz="1100" dirty="0" err="1" smtClean="0">
                          <a:latin typeface="Arial CYR"/>
                          <a:ea typeface="Times New Roman"/>
                          <a:cs typeface="Times New Roman"/>
                        </a:rPr>
                        <a:t>чз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https://ozon-st.cdn.ngenix.net/multimedia/1026260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237626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63888" y="620688"/>
          <a:ext cx="3857039" cy="4392488"/>
        </p:xfrm>
        <a:graphic>
          <a:graphicData uri="http://schemas.openxmlformats.org/drawingml/2006/table">
            <a:tbl>
              <a:tblPr/>
              <a:tblGrid>
                <a:gridCol w="610242"/>
                <a:gridCol w="3246797"/>
              </a:tblGrid>
              <a:tr h="4392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63.3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История 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России с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древнейших времён до наших дней : учебник / А. Н. Сахаров, А. Н. Боханов, В. А. Шестаков ; ред. А. Н. Сахаров. - М. : Проспект, 2018. - 864 с.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Экземпляры: всего:1 -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чз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Аннотация: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Учебник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написан с учетом последних исследований исторической науки и современного научного подхода к изучению истории России.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</a:t>
                      </a:r>
                      <a:r>
                        <a:rPr lang="ru-RU" sz="1100" dirty="0" err="1" smtClean="0">
                          <a:latin typeface="Arial CYR"/>
                          <a:ea typeface="Times New Roman"/>
                          <a:cs typeface="Times New Roman"/>
                        </a:rPr>
                        <a:t>чз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146" name="Picture 2" descr="https://ozon-st.cdn.ngenix.net/multimedia/1017655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230425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www.ukazka.ru/img/g/uk358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2304256" cy="432048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75857" y="1052736"/>
          <a:ext cx="4824536" cy="4176464"/>
        </p:xfrm>
        <a:graphic>
          <a:graphicData uri="http://schemas.openxmlformats.org/drawingml/2006/table">
            <a:tbl>
              <a:tblPr/>
              <a:tblGrid>
                <a:gridCol w="612947"/>
                <a:gridCol w="4211589"/>
              </a:tblGrid>
              <a:tr h="4176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38.778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К 49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latin typeface="Arial CYR"/>
                          <a:ea typeface="Times New Roman"/>
                          <a:cs typeface="Times New Roman"/>
                        </a:rPr>
                        <a:t>Клиорина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Г. И.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Инженерное обеспечение строительства. Дренаж территории застройки : учебное пособие для вузов / Г. И.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Клиорина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- 2-е изд.,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испр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и доп. - М. : Издательство Юрайт, 2019. - 181 с. - (Университеты России)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Экземпляры: всего:1 - Чз </a:t>
                      </a: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Аннотация: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учебном пособии приводятся общие требования к системам водопонижения и специальные, определяемые назначением объекта защиты. Излагается методика выбора оптимальных решений дренажных систем, их проектирование и расчет.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19873" y="620688"/>
          <a:ext cx="4464495" cy="4392488"/>
        </p:xfrm>
        <a:graphic>
          <a:graphicData uri="http://schemas.openxmlformats.org/drawingml/2006/table">
            <a:tbl>
              <a:tblPr/>
              <a:tblGrid>
                <a:gridCol w="385875"/>
                <a:gridCol w="622236"/>
                <a:gridCol w="3456384"/>
              </a:tblGrid>
              <a:tr h="4392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65.052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К 64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Кондраков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Н. П.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Самоучитель по бухгалтерскому учету : самоучитель / Н. П. Кондраков. - 7-е изд., перераб. и доп. - М. : Проспект, 2018. - 608 с.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самоучителе детально изложены основы бухгалтерского учета, позволяющие самостоятельно изучить сущность и основные правила его ведения.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сего:1 -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№3(1)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098" name="AutoShape 2" descr="http://bukinist26.ru/img/48108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bukinist26.ru/img/48108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bukinist26.ru/img/48108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cv5.litres.ru/pub/c/pdf-kniga/cover_max1500/21973954-nikolay-petrovich-kondrakov-buhgalterskiy-finansovyy-upravlencheskiy-uchet-4-e-izdanie-uchebnik-21973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244827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347864" y="764704"/>
          <a:ext cx="4680521" cy="4248472"/>
        </p:xfrm>
        <a:graphic>
          <a:graphicData uri="http://schemas.openxmlformats.org/drawingml/2006/table">
            <a:tbl>
              <a:tblPr/>
              <a:tblGrid>
                <a:gridCol w="396923"/>
                <a:gridCol w="611189"/>
                <a:gridCol w="3672409"/>
              </a:tblGrid>
              <a:tr h="424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65.052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К 64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Кондраков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Н. П.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Самоучитель по бухгалтерскому учету : самоучитель / Н. П. Кондраков. - 7-е изд., перераб. и доп. - М. : Проспект, 2018. - 608 с.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самоучителе детально изложены основы бухгалтерского учета, позволяющие самостоятельно изучить сущность и основные правила его ведения.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№3(1)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https://cdn1.ozone.ru/s3/multimedia-b/6023347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237626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0" name="Picture 10" descr="https://kizlyar.e-dag.ru/images/novosti/2020/04/0015-00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2448272" cy="439248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19872" y="1052736"/>
          <a:ext cx="4001055" cy="4104456"/>
        </p:xfrm>
        <a:graphic>
          <a:graphicData uri="http://schemas.openxmlformats.org/drawingml/2006/table">
            <a:tbl>
              <a:tblPr/>
              <a:tblGrid>
                <a:gridCol w="508325"/>
                <a:gridCol w="3492730"/>
              </a:tblGrid>
              <a:tr h="4104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67.40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К 65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Конституция 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Российской Федерации.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Гимн Российской Федерации. - Новосибирск :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Норматика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, 2021. - 48 с.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- Читальный зал </a:t>
                      </a: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№2(1).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63888" y="692696"/>
          <a:ext cx="3857039" cy="4226014"/>
        </p:xfrm>
        <a:graphic>
          <a:graphicData uri="http://schemas.openxmlformats.org/drawingml/2006/table">
            <a:tbl>
              <a:tblPr/>
              <a:tblGrid>
                <a:gridCol w="648072"/>
                <a:gridCol w="3208967"/>
              </a:tblGrid>
              <a:tr h="4226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65.422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К 73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Котляров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М. А.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Основы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девелопмента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недвижимости : учебное пособие для вузов / М. А. Котляров. - 2-е изд.,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испр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и доп. - М. : Издательство Юрайт, 2019. - 160 с. - (Университеты России)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Экземпляры: всего:1 - Чз </a:t>
                      </a: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Аннотация: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учебном пособии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девелопмент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недвижимости представлен как целостное научно-практическое знание и основа устойчивого развития городов. Рассмотрены модели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девелопмента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, созданные представителями мировых научных школ; показана связь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девелопмента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недвижимости и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градостроительного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регулирования. 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https://www.ukazka.ru/img/g/uk138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2304257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75856" y="764704"/>
          <a:ext cx="4145071" cy="4176464"/>
        </p:xfrm>
        <a:graphic>
          <a:graphicData uri="http://schemas.openxmlformats.org/drawingml/2006/table">
            <a:tbl>
              <a:tblPr/>
              <a:tblGrid>
                <a:gridCol w="351515"/>
                <a:gridCol w="512581"/>
                <a:gridCol w="3280975"/>
              </a:tblGrid>
              <a:tr h="4176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38.68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Л 33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Лебедев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В. М.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Реконструкция зданий и коммунальных сооружений в системе городской застройки (управление проектами) : учебное пособие / В. М. Лебедев. - М. : ИНФРА-М, 2020. - 191 с. - (Высшее образование.  Магистратура)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учебном пособии подробно рассмотрены организация проектирования и управления, системный анализ и системотехника в строительстве и реконструкции,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системокванты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строительного и реконструктивного производства,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инфографическое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моделирование поточного строительства и реконструкции с использованием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системоквантов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, имитационное моделирование проектов поточного строительства и реконструкции объектов и комплексов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Читальный зал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s://znanium.com/cover/1068/1068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244827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dn1.ozone.ru/multimedia/c360/1025459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2448272" cy="4104456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635896" y="692696"/>
          <a:ext cx="4536504" cy="4104456"/>
        </p:xfrm>
        <a:graphic>
          <a:graphicData uri="http://schemas.openxmlformats.org/drawingml/2006/table">
            <a:tbl>
              <a:tblPr/>
              <a:tblGrid>
                <a:gridCol w="576353"/>
                <a:gridCol w="3960151"/>
              </a:tblGrid>
              <a:tr h="4104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32.97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Л 63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latin typeface="Arial CYR"/>
                          <a:ea typeface="Times New Roman"/>
                          <a:cs typeface="Times New Roman"/>
                        </a:rPr>
                        <a:t>Лисьев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Г. А.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Программное обеспечение компьютерных сетей и web-серверов : учебное пособие / Г. А.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Лисьев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, П. Ю. Романов, Ю. И.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Аскерко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- М. : ИНФРА-М, 2019. - 145 с. - (Высшее образование: Бакалавриат)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учебном пособии предложена система учебных заданий, позволяющих ознакомиться с языками и системами web-программирования: HTML,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JavaScript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, PHP. Каждый пункт пособия представляет собой практическую работу, позволяющую реализовать отдельный фрагмент проекта. В результате последовательного изучения теории и выполнения практических заданий студенты создают макет web-сайта, который содержит упрошенную систему управления базами данных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Читальный зал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fiction-books.ru/img/1014667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2376264" cy="424847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347864" y="692696"/>
          <a:ext cx="4536504" cy="4226014"/>
        </p:xfrm>
        <a:graphic>
          <a:graphicData uri="http://schemas.openxmlformats.org/drawingml/2006/table">
            <a:tbl>
              <a:tblPr/>
              <a:tblGrid>
                <a:gridCol w="576353"/>
                <a:gridCol w="3960151"/>
              </a:tblGrid>
              <a:tr h="4226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38.77я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Л 84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Лукьянов 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С. И.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Основы инженерного эксперимента : учебное пособие / С. И. Лукьянов, А. Н. Панов, А. Е. Васильев. - М. : РИОР: ИНФРА-М, 2014. - 99 с. - (Высшее образование: Бакалавриат)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Систематически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изложены вопросы, связанные с теорией планирования и проведения пассивного эксперимента. Рассматриваются методы статистической обработки результатов эксперимента, оценки случайных факторов, вопросы дисперсионного, регрессионного и корреляционного анализа. Все разделы поясняются на конкретных примерах.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  <a:endParaRPr lang="en-US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Читальный зал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just" eaLnBrk="0" hangingPunct="0"/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571500" algn="just" eaLnBrk="0" hangingPunct="0"/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571500" algn="just" eaLnBrk="0" hangingPunct="0"/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571500" algn="ctr" eaLnBrk="0" hangingPunct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Уважаемые читатели!</a:t>
            </a:r>
          </a:p>
          <a:p>
            <a:pPr indent="571500" algn="ctr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Библиотека ХТИ - филиала СФУ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вашему вниманию представляет обзор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571500"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«Галерея новинок». </a:t>
            </a:r>
          </a:p>
          <a:p>
            <a:pPr indent="571500" algn="ctr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Литература, представленная в данном обзоре, ознакомит читателей с последними новинками изданий, поступившими в наш читальный зал, поможет расширить круг знаний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 различных  отраслях и сферах строительства, энергетики, экономики, гуманитарных дисциплин.  </a:t>
            </a:r>
          </a:p>
          <a:p>
            <a:pPr indent="571500" algn="ctr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обзор включено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библиографических описаний документов.</a:t>
            </a:r>
          </a:p>
          <a:p>
            <a:pPr indent="571500" algn="ctr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Хронологический охват обзора с 20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 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indent="571500" algn="ctr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Библиографическое описание составлено в соответствии с Межгосударственным стандартом ГОСТ 7.1-2003.  «Библиографическая запись. Библиографическое описание. Общие требования и правила составления».</a:t>
            </a:r>
          </a:p>
          <a:p>
            <a:pPr indent="571500" algn="ctr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Обзор аннотирован, материал располагается в алфавите авторов и заглавий и адресован преподавателям, аспирантам, студентам в помощь учебной, научной деятельности.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znanium.com/cover/0949/949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2376264" cy="424847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91880" y="764704"/>
          <a:ext cx="3929047" cy="4176464"/>
        </p:xfrm>
        <a:graphic>
          <a:graphicData uri="http://schemas.openxmlformats.org/drawingml/2006/table">
            <a:tbl>
              <a:tblPr/>
              <a:tblGrid>
                <a:gridCol w="499178"/>
                <a:gridCol w="3429869"/>
              </a:tblGrid>
              <a:tr h="4176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31.26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М 64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Миронова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А. Н.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Электрооборудование и электроснабжение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электротехнологических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установок : учебное пособие / А. Н. Миронова, Ю. М. Миронов. - 2-е изд., перераб. и доп. - М. : ИНФРА-М, 2020. - 470 с. - (Высшее образование: Бакалавриат)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учебном пособии рассмотрены основы электроснабжения промышленных предприятий; приведены данные по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электротехнологическим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установкам как приемникам электроэнергии; описаны характеристики основных видов электрооборудования и схемы электроснабжения </a:t>
                      </a:r>
                      <a:r>
                        <a:rPr lang="ru-RU" sz="1100" dirty="0" err="1" smtClean="0">
                          <a:latin typeface="Arial CYR"/>
                          <a:ea typeface="Times New Roman"/>
                          <a:cs typeface="Times New Roman"/>
                        </a:rPr>
                        <a:t>электротехнологических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установок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Вадим Пономаренко - Каркасный дом своими руками за один сезон. Полный комплекс строительных работ от проекта до отделки обложка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764704"/>
            <a:ext cx="2520280" cy="439248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635896" y="836712"/>
          <a:ext cx="4176464" cy="4320480"/>
        </p:xfrm>
        <a:graphic>
          <a:graphicData uri="http://schemas.openxmlformats.org/drawingml/2006/table">
            <a:tbl>
              <a:tblPr/>
              <a:tblGrid>
                <a:gridCol w="530611"/>
                <a:gridCol w="3645853"/>
              </a:tblGrid>
              <a:tr h="4320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38.7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П 56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Пономаренко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В. Г.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Каркасный дом своими руками за один сезон. Полный комплекс строительных работ от проекта до отделки : справочное издание / В. Г. Пономаренко. - М. :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Эксмо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, 2019. - 192 с. - (Подарочные издания. Строительство и ремонт)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Каркасный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дом - самый бюджетный вариант для частного строительства: его отличительные характеристики - экономичность, прочность, быстрота возведения, малая трудоемкость работ.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Читальный зал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ld.prodalit.ru/images/65000/60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2448272" cy="424847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635896" y="908720"/>
          <a:ext cx="4176464" cy="4176464"/>
        </p:xfrm>
        <a:graphic>
          <a:graphicData uri="http://schemas.openxmlformats.org/drawingml/2006/table">
            <a:tbl>
              <a:tblPr/>
              <a:tblGrid>
                <a:gridCol w="530611"/>
                <a:gridCol w="3645853"/>
              </a:tblGrid>
              <a:tr h="4176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31.28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П 68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Правила 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технической эксплуатации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электроустановок потребителей - 2019 : по состоянию законодательства на 22 мая 2019 г. - М. : Проспект, 2020. - 280 с.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Текст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правил подготовлен с использованием профессиональной юридической системы "Кодекс", сверен с официальным источником по состоянию законодательства на 22 мая 2019 г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www.ukazka.ru/img/g/uk596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764704"/>
            <a:ext cx="2304256" cy="439248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347864" y="836712"/>
          <a:ext cx="4073063" cy="4320480"/>
        </p:xfrm>
        <a:graphic>
          <a:graphicData uri="http://schemas.openxmlformats.org/drawingml/2006/table">
            <a:tbl>
              <a:tblPr/>
              <a:tblGrid>
                <a:gridCol w="517474"/>
                <a:gridCol w="3555589"/>
              </a:tblGrid>
              <a:tr h="4320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latin typeface="Arial CYR"/>
                          <a:ea typeface="Times New Roman"/>
                          <a:cs typeface="Times New Roman"/>
                        </a:rPr>
                        <a:t>22.19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CYR"/>
                          <a:ea typeface="Times New Roman"/>
                          <a:cs typeface="Times New Roman"/>
                        </a:rPr>
                        <a:t>Р 35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latin typeface="Arial CYR"/>
                          <a:ea typeface="Times New Roman"/>
                          <a:cs typeface="Times New Roman"/>
                        </a:rPr>
                        <a:t>Рейзлин</a:t>
                      </a:r>
                      <a:r>
                        <a:rPr lang="ru-RU" sz="1000" b="1" dirty="0">
                          <a:latin typeface="Arial CYR"/>
                          <a:ea typeface="Times New Roman"/>
                          <a:cs typeface="Times New Roman"/>
                        </a:rPr>
                        <a:t>, В. И.</a:t>
                      </a:r>
                      <a:r>
                        <a:rPr lang="ru-RU" sz="10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 CYR"/>
                          <a:ea typeface="Times New Roman"/>
                          <a:cs typeface="Times New Roman"/>
                        </a:rPr>
                        <a:t>Математическое моделирование : учебное пособие для магистратуры / В. И. </a:t>
                      </a:r>
                      <a:r>
                        <a:rPr lang="ru-RU" sz="1000" dirty="0" err="1">
                          <a:latin typeface="Arial CYR"/>
                          <a:ea typeface="Times New Roman"/>
                          <a:cs typeface="Times New Roman"/>
                        </a:rPr>
                        <a:t>Рейзлин</a:t>
                      </a:r>
                      <a:r>
                        <a:rPr lang="ru-RU" sz="1000" dirty="0">
                          <a:latin typeface="Arial CYR"/>
                          <a:ea typeface="Times New Roman"/>
                          <a:cs typeface="Times New Roman"/>
                        </a:rPr>
                        <a:t>. - 2-е изд., перераб. и доп. - М. : Издательство Юрайт, 2018. - 126 с. - (Университеты России)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000" b="1" dirty="0">
                          <a:latin typeface="Arial CYR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000" dirty="0">
                          <a:latin typeface="Arial CYR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000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 CYR"/>
                          <a:ea typeface="Times New Roman"/>
                          <a:cs typeface="Times New Roman"/>
                        </a:rPr>
                        <a:t>Книга </a:t>
                      </a:r>
                      <a:r>
                        <a:rPr lang="ru-RU" sz="1000" dirty="0">
                          <a:latin typeface="Arial CYR"/>
                          <a:ea typeface="Times New Roman"/>
                          <a:cs typeface="Times New Roman"/>
                        </a:rPr>
                        <a:t>позволяет освоить численные реализации многих актуальных практических задач механики сплошной среды. В издании подробно изложены метод конченых элементов, сеточный метод, подробно описаны решения нелинейных задач с помощью разностных схем. Также учебное издание содержит элементы функционального анализа, что будет полезно студентам и аспирантам, применяющим в своей научной и учебной работе современные подходы математического проектирования.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s://1ya.ru/media/cache/big/https---img-gorod.ru/25/995/2599564_de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2520280" cy="4464496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63888" y="836712"/>
          <a:ext cx="4032448" cy="4392488"/>
        </p:xfrm>
        <a:graphic>
          <a:graphicData uri="http://schemas.openxmlformats.org/drawingml/2006/table">
            <a:tbl>
              <a:tblPr/>
              <a:tblGrid>
                <a:gridCol w="512313"/>
                <a:gridCol w="3520135"/>
              </a:tblGrid>
              <a:tr h="4392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30.12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Р 69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Романенко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С. В.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Сопротивление материалов : учебное пособие / С. В. Романенко. - 2-е изд., перераб. и доп. - М. : Проспект, 2018. - 200 с.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Экземпляры: всего:1 -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чз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Аннотация: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издании представлен материал базового курса лекций по дисциплине "Сопротивление материалов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". Рассмотрены решения задач по основным  разделам курса. Предназначено для всех специальностей,</a:t>
                      </a:r>
                      <a:r>
                        <a:rPr lang="ru-RU" sz="1100" baseline="0" dirty="0" smtClean="0">
                          <a:latin typeface="Arial CYR"/>
                          <a:ea typeface="Times New Roman"/>
                          <a:cs typeface="Times New Roman"/>
                        </a:rPr>
                        <a:t> изучающих дисциплину «Сопротивление материалов».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</a:t>
                      </a:r>
                      <a:r>
                        <a:rPr lang="ru-RU" sz="1100" dirty="0" err="1" smtClean="0">
                          <a:latin typeface="Arial CYR"/>
                          <a:ea typeface="Times New Roman"/>
                          <a:cs typeface="Times New Roman"/>
                        </a:rPr>
                        <a:t>чз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s://cdn1.ozone.ru/multimedia/1016531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2520280" cy="439248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19872" y="836712"/>
          <a:ext cx="4001055" cy="4248472"/>
        </p:xfrm>
        <a:graphic>
          <a:graphicData uri="http://schemas.openxmlformats.org/drawingml/2006/table">
            <a:tbl>
              <a:tblPr/>
              <a:tblGrid>
                <a:gridCol w="508325"/>
                <a:gridCol w="3492730"/>
              </a:tblGrid>
              <a:tr h="424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 CYR"/>
                          <a:ea typeface="Times New Roman"/>
                          <a:cs typeface="Times New Roman"/>
                        </a:rPr>
                        <a:t>63.3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CYR"/>
                          <a:ea typeface="Times New Roman"/>
                          <a:cs typeface="Times New Roman"/>
                        </a:rPr>
                        <a:t>С 24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latin typeface="Arial CYR"/>
                          <a:ea typeface="Times New Roman"/>
                          <a:cs typeface="Times New Roman"/>
                        </a:rPr>
                        <a:t>Светенко</a:t>
                      </a:r>
                      <a:r>
                        <a:rPr lang="ru-RU" sz="1000" b="1" dirty="0">
                          <a:latin typeface="Arial CYR"/>
                          <a:ea typeface="Times New Roman"/>
                          <a:cs typeface="Times New Roman"/>
                        </a:rPr>
                        <a:t>, А. С.</a:t>
                      </a:r>
                      <a:r>
                        <a:rPr lang="ru-RU" sz="10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 CYR"/>
                          <a:ea typeface="Times New Roman"/>
                          <a:cs typeface="Times New Roman"/>
                        </a:rPr>
                        <a:t>История России в датах : справочное издание / А. С. </a:t>
                      </a:r>
                      <a:r>
                        <a:rPr lang="ru-RU" sz="1000" dirty="0" err="1">
                          <a:latin typeface="Arial CYR"/>
                          <a:ea typeface="Times New Roman"/>
                          <a:cs typeface="Times New Roman"/>
                        </a:rPr>
                        <a:t>Светенко</a:t>
                      </a:r>
                      <a:r>
                        <a:rPr lang="ru-RU" sz="1000" dirty="0">
                          <a:latin typeface="Arial CYR"/>
                          <a:ea typeface="Times New Roman"/>
                          <a:cs typeface="Times New Roman"/>
                        </a:rPr>
                        <a:t>. - [б. м.] : Оригинал-макет, 2017. - 304 с.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 CYR"/>
                          <a:ea typeface="Times New Roman"/>
                          <a:cs typeface="Times New Roman"/>
                        </a:rPr>
                        <a:t> Экземпляры: всего:1 - </a:t>
                      </a:r>
                      <a:r>
                        <a:rPr lang="ru-RU" sz="1000" dirty="0" err="1">
                          <a:latin typeface="Arial CYR"/>
                          <a:ea typeface="Times New Roman"/>
                          <a:cs typeface="Times New Roman"/>
                        </a:rPr>
                        <a:t>чз</a:t>
                      </a:r>
                      <a:r>
                        <a:rPr lang="ru-RU" sz="10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CYR"/>
                          <a:ea typeface="Times New Roman"/>
                          <a:cs typeface="Times New Roman"/>
                        </a:rPr>
                        <a:t>Аннотация: </a:t>
                      </a:r>
                      <a:endParaRPr lang="ru-RU" sz="10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 CYR"/>
                          <a:ea typeface="Times New Roman"/>
                          <a:cs typeface="Times New Roman"/>
                        </a:rPr>
                        <a:t>Книга </a:t>
                      </a:r>
                      <a:r>
                        <a:rPr lang="ru-RU" sz="1000" dirty="0">
                          <a:latin typeface="Arial CYR"/>
                          <a:ea typeface="Times New Roman"/>
                          <a:cs typeface="Times New Roman"/>
                        </a:rPr>
                        <a:t>может быть использована в качестве научно-справочного пособия при подготовке к сдаче экзаменов, поскольку содержит в себе все ключевые даты и описание событий в политической, военной, социально-экономической и культурной, духовной жизни русского, а затем и российского общества.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</a:t>
                      </a:r>
                      <a:r>
                        <a:rPr lang="ru-RU" sz="1100" dirty="0" err="1" smtClean="0">
                          <a:latin typeface="Arial CYR"/>
                          <a:ea typeface="Times New Roman"/>
                          <a:cs typeface="Times New Roman"/>
                        </a:rPr>
                        <a:t>чз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Юлия Смольникова - Бухгалтерский учет. Конспект лекций. Учебное пособ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2448272" cy="4536504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19872" y="764704"/>
          <a:ext cx="3960440" cy="4464496"/>
        </p:xfrm>
        <a:graphic>
          <a:graphicData uri="http://schemas.openxmlformats.org/drawingml/2006/table">
            <a:tbl>
              <a:tblPr/>
              <a:tblGrid>
                <a:gridCol w="503166"/>
                <a:gridCol w="3457274"/>
              </a:tblGrid>
              <a:tr h="4464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65.052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С 51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latin typeface="Arial CYR"/>
                          <a:ea typeface="Times New Roman"/>
                          <a:cs typeface="Times New Roman"/>
                        </a:rPr>
                        <a:t>Смольникова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Ю. Ю.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Бухгалтерский учет. Конспект лекций : учебное пособие / Ю. Ю.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Смольникова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- М. : Проспект, 2017. - 128 с.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Учебный материал включает Изложение нормативных документов по учету, изучение основных первичных документов по каждой теме, а также изучение бухгалтерских счетов и проводок.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№3(1)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Методология эксперимента. Учебное пособие. Гриф МО Р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2376264" cy="439248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347864" y="764704"/>
          <a:ext cx="4536504" cy="4320480"/>
        </p:xfrm>
        <a:graphic>
          <a:graphicData uri="http://schemas.openxmlformats.org/drawingml/2006/table">
            <a:tbl>
              <a:tblPr/>
              <a:tblGrid>
                <a:gridCol w="576353"/>
                <a:gridCol w="3960151"/>
              </a:tblGrid>
              <a:tr h="4320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72я7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С 66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Соснин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Э. А.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Методология эксперимента : учебное пособие / Э. А. Соснин, Б. Н.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Пойзнер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- 2-е изд.,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испр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- М. : ИНФРА-М, 2019. - 162 с. - (Высшее образование.  Магистратура)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100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книге с позиций общей теории систем, теории целенаправленных систем и теории решения изобретательских задач представлены общие правила и законы, согласно которым мы познаём мир. Все они проиллюстрированы примерами самых разных наук: от физики и биологии до криминалистики и социологии.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Можно ли алгоритмизировать процесс познания?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Как повысить результативность экспериментов? Зачем применять различные шкалы для представления данных опытов? Ответы на эти вопросы позволяют нам стать авторами собственных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открытий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Читальный зал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cv3.litres.ru/pub/c/bumajnaya-kniga/cover_max1500/53705732-avtor-metody-rascheta-stroitelnyh-konstrukciy-teoriya-i-zadachi-s-realizaciey-v-programmnom-komplekse-scilab-uchebnoe-posobie-tuhfatullin-boris-ahatovich-chernyak-aleksandr-meerovich-53705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2448272" cy="4464496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19872" y="764704"/>
          <a:ext cx="4001055" cy="4241636"/>
        </p:xfrm>
        <a:graphic>
          <a:graphicData uri="http://schemas.openxmlformats.org/drawingml/2006/table">
            <a:tbl>
              <a:tblPr/>
              <a:tblGrid>
                <a:gridCol w="508326"/>
                <a:gridCol w="3492729"/>
              </a:tblGrid>
              <a:tr h="4241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8.112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Т 91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latin typeface="Arial CYR"/>
                          <a:ea typeface="Times New Roman"/>
                          <a:cs typeface="Times New Roman"/>
                        </a:rPr>
                        <a:t>Тухфатуллин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Б. А.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Методы расчета строительных конструкций. Теория и задачи с реализацией в программном комплексе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Scilab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: учебное пособие / Б. А.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Тухфатуллин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, А. М. Черняк. - М. : ИНФРА-М, 2019. - 124 с. - (Высшее образование: Бакалавриат)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 учебном пособии рассмотрены основные положения метода конечных элементов для расчета плоских стержневых систем, элементы которых работают на растяжение-сжатие и изгиб. Приведены тексты программ, реализующие изложенные в пособии алгоритмы в открытой среде разработки прикладных программ для инженерных и научных расчетов </a:t>
                      </a:r>
                      <a:r>
                        <a:rPr lang="ru-RU" sz="1100" dirty="0" err="1" smtClean="0">
                          <a:latin typeface="Arial CYR"/>
                          <a:ea typeface="Times New Roman"/>
                          <a:cs typeface="Times New Roman"/>
                        </a:rPr>
                        <a:t>Scilab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Читальный зал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mg-gorod.ru/27/549/2754905_de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2376264" cy="460851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19871" y="764704"/>
          <a:ext cx="4824537" cy="4536504"/>
        </p:xfrm>
        <a:graphic>
          <a:graphicData uri="http://schemas.openxmlformats.org/drawingml/2006/table">
            <a:tbl>
              <a:tblPr/>
              <a:tblGrid>
                <a:gridCol w="612947"/>
                <a:gridCol w="4211590"/>
              </a:tblGrid>
              <a:tr h="453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38.7-0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Ф 33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Федоров 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В.В.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Реконструкция зданий, сооружений и городской застройки : учебное пособие.; рекомендован УМО в области строительства / В. В. Федоров, Н. Н. Федорова, В. В. Сухарев. - М. : ИНФРА-М, 2012. - 224 с. - (Высшее образование: Бакалавриат)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Рассмотрены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практические подходы к реконструкции застройки и зданий различного назначения, учитывающие их техническое состояние, а также результаты оценки техноэкономической целесообразности их переустройства.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сего:12 - аб.(11),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63888" y="692696"/>
          <a:ext cx="4392488" cy="4392488"/>
        </p:xfrm>
        <a:graphic>
          <a:graphicData uri="http://schemas.openxmlformats.org/drawingml/2006/table">
            <a:tbl>
              <a:tblPr/>
              <a:tblGrid>
                <a:gridCol w="656035"/>
                <a:gridCol w="3736453"/>
              </a:tblGrid>
              <a:tr h="4392488">
                <a:tc>
                  <a:txBody>
                    <a:bodyPr/>
                    <a:lstStyle/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87.я73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 47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Алексеев, П. В.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Философия в схемах и определениях : учебное пособие / П. В. Алексеев. - М. : Проспект, 2019. - 112 с.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Аннотация: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Данное учебное пособие предлагает изучение курса философии в виде схем и определений, наглядно выражающих самое существенное в структуре и структурных связях понятий, определений и принципов.</a:t>
                      </a:r>
                    </a:p>
                    <a:p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Экземпляры: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всего:1 - Читальный зал №2(1)</a:t>
                      </a: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https://ws.bambook.com/book1/images/fo_2524296_9785392234240_Filosofijavsh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2448272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Наука Филимонова В.А. Водоснабжение и водоотведение промышленных предприятий. Учебно-методический комплек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2448272" cy="460851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91880" y="764704"/>
          <a:ext cx="4649128" cy="4536504"/>
        </p:xfrm>
        <a:graphic>
          <a:graphicData uri="http://schemas.openxmlformats.org/drawingml/2006/table">
            <a:tbl>
              <a:tblPr/>
              <a:tblGrid>
                <a:gridCol w="590662"/>
                <a:gridCol w="4058466"/>
              </a:tblGrid>
              <a:tr h="453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38.761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Ф 53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Филимонова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В. А.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Водоснабжение и водоотведение промышленных предприятий : учебно-методический комплекс / В. А. Филимонова. - М. : Проспект, 2017. - 96 с.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Отражены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рабочие учебные программы по дисциплинам "Водоснабжение промышленных предприятий" и "Водоотводящие системы промышленных предприятий", методические указания к практическим занятиям и курсовым проектам.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</a:t>
                      </a:r>
                      <a:r>
                        <a:rPr lang="ru-RU" sz="1100" dirty="0" err="1" smtClean="0">
                          <a:latin typeface="Arial CYR"/>
                          <a:ea typeface="Times New Roman"/>
                          <a:cs typeface="Times New Roman"/>
                        </a:rPr>
                        <a:t>чз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img-gorod.ru/25/944/2594444_de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2448272" cy="460851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19872" y="692696"/>
          <a:ext cx="4320480" cy="4608512"/>
        </p:xfrm>
        <a:graphic>
          <a:graphicData uri="http://schemas.openxmlformats.org/drawingml/2006/table">
            <a:tbl>
              <a:tblPr/>
              <a:tblGrid>
                <a:gridCol w="548908"/>
                <a:gridCol w="3771572"/>
              </a:tblGrid>
              <a:tr h="4608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30.12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Ш 28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latin typeface="Arial CYR"/>
                          <a:ea typeface="Times New Roman"/>
                          <a:cs typeface="Times New Roman"/>
                        </a:rPr>
                        <a:t>Шатохина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Л. П.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Сопротивление материалов. Расчеты при сложном сопротивлении : учебное пособие / Л. П.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Шатохина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, Е. М.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Сигова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, Я. Ю. Белозерова. - М. : ИНФРА-М, 2017. - 140 с. - (Высшее образование: Бакалавриат)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Приведены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краткие теоретические сведения по курсу </a:t>
                      </a: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Сопротивление материалов</a:t>
                      </a: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»,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необходимые для выполнения расчётно-графических и курсовых работ. Рассмотрены расчёт прямого бруса при косом изгибе,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внецентренном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растяжении-сжатии, изгибе с кручением, расчёт плоских и пространственных рам; расчёт статически неопределимых рам и балок; расчёт при динамических воздействиях (учёт сил инерции, ударное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нагружение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, колебания); расчёт на устойчивость центрально-сжатого стержня.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Читальный зал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91880" y="548680"/>
          <a:ext cx="4536504" cy="4464496"/>
        </p:xfrm>
        <a:graphic>
          <a:graphicData uri="http://schemas.openxmlformats.org/drawingml/2006/table">
            <a:tbl>
              <a:tblPr/>
              <a:tblGrid>
                <a:gridCol w="504056"/>
                <a:gridCol w="4032448"/>
              </a:tblGrid>
              <a:tr h="4464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 CYR"/>
                          <a:ea typeface="Times New Roman"/>
                          <a:cs typeface="Times New Roman"/>
                        </a:rPr>
                        <a:t>38.2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CYR"/>
                          <a:ea typeface="Times New Roman"/>
                          <a:cs typeface="Times New Roman"/>
                        </a:rPr>
                        <a:t>А 47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Arial CYR"/>
                          <a:ea typeface="Times New Roman"/>
                          <a:cs typeface="Times New Roman"/>
                        </a:rPr>
                        <a:t>Алексеенко</a:t>
                      </a:r>
                      <a:r>
                        <a:rPr lang="ru-RU" sz="1200" b="1" dirty="0">
                          <a:latin typeface="Arial CYR"/>
                          <a:ea typeface="Times New Roman"/>
                          <a:cs typeface="Times New Roman"/>
                        </a:rPr>
                        <a:t>, В.Н.</a:t>
                      </a:r>
                      <a:r>
                        <a:rPr lang="ru-RU" sz="12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  <a:cs typeface="Times New Roman"/>
                        </a:rPr>
                        <a:t>Проектирование, строительство и эксплуатация зданий в сейсмических районах : учебное пособие / В. Н. </a:t>
                      </a:r>
                      <a:r>
                        <a:rPr lang="ru-RU" sz="1200" dirty="0" err="1">
                          <a:latin typeface="Arial CYR"/>
                          <a:ea typeface="Times New Roman"/>
                          <a:cs typeface="Times New Roman"/>
                        </a:rPr>
                        <a:t>Алексеенко</a:t>
                      </a:r>
                      <a:r>
                        <a:rPr lang="ru-RU" sz="1200" dirty="0">
                          <a:latin typeface="Arial CYR"/>
                          <a:ea typeface="Times New Roman"/>
                          <a:cs typeface="Times New Roman"/>
                        </a:rPr>
                        <a:t>, О. Б. </a:t>
                      </a:r>
                      <a:r>
                        <a:rPr lang="ru-RU" sz="1200" dirty="0" err="1">
                          <a:latin typeface="Arial CYR"/>
                          <a:ea typeface="Times New Roman"/>
                          <a:cs typeface="Times New Roman"/>
                        </a:rPr>
                        <a:t>Жиленко</a:t>
                      </a:r>
                      <a:r>
                        <a:rPr lang="ru-RU" sz="1200" dirty="0">
                          <a:latin typeface="Arial CYR"/>
                          <a:ea typeface="Times New Roman"/>
                          <a:cs typeface="Times New Roman"/>
                        </a:rPr>
                        <a:t>. - М. : ИНФРА-М, 2021. - 226 с. - (Высшее образование: Бакалавриат)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2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2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CYR"/>
                          <a:ea typeface="Times New Roman"/>
                          <a:cs typeface="Times New Roman"/>
                        </a:rPr>
                        <a:t>Основное </a:t>
                      </a:r>
                      <a:r>
                        <a:rPr lang="ru-RU" sz="1200" dirty="0">
                          <a:latin typeface="Arial CYR"/>
                          <a:ea typeface="Times New Roman"/>
                          <a:cs typeface="Times New Roman"/>
                        </a:rPr>
                        <a:t>назначение учебного пособия - ознакомить студентов и инженерно-технических работников с принципами проектирования и строительства зданий и сооружений в сейсмических районах. В учебном пособии изложены основные принципы проектирования и строительства каркасных, крупнопанельных зданий, зданий с несущими стенами из мелкоштучных камней и крупных блоков, зданий из местных материалов, бескаркасных зданий из </a:t>
                      </a:r>
                      <a:r>
                        <a:rPr lang="ru-RU" sz="1200" dirty="0" smtClean="0">
                          <a:latin typeface="Arial CYR"/>
                          <a:ea typeface="Times New Roman"/>
                          <a:cs typeface="Times New Roman"/>
                        </a:rPr>
                        <a:t>мо </a:t>
                      </a:r>
                      <a:r>
                        <a:rPr lang="ru-RU" sz="12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</a:t>
                      </a:r>
                      <a:r>
                        <a:rPr lang="ru-RU" sz="1200" dirty="0" smtClean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Читальный зал </a:t>
                      </a: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 CYR"/>
                          <a:ea typeface="Times New Roman"/>
                          <a:cs typeface="Times New Roman"/>
                        </a:rPr>
                        <a:t>нолитного</a:t>
                      </a:r>
                      <a:r>
                        <a:rPr lang="ru-RU" sz="12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Arial CYR"/>
                          <a:ea typeface="Times New Roman"/>
                          <a:cs typeface="Times New Roman"/>
                        </a:rPr>
                        <a:t>железобетона.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290" name="Picture 2" descr="https://skidka-msk.ru/images/prodacts/sourse/96613/96613974_proektirovanie-stroitelstvo-i-ekspluatatsiya-zdaniy-v-seysmicheskih-rayonah-infra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2304256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static.ozone.ru/multimedia/books_covers/1014844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2448272" cy="4464496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91880" y="836712"/>
          <a:ext cx="4536504" cy="4320480"/>
        </p:xfrm>
        <a:graphic>
          <a:graphicData uri="http://schemas.openxmlformats.org/drawingml/2006/table">
            <a:tbl>
              <a:tblPr/>
              <a:tblGrid>
                <a:gridCol w="576353"/>
                <a:gridCol w="3960151"/>
              </a:tblGrid>
              <a:tr h="4320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 CYR"/>
                          <a:ea typeface="Times New Roman"/>
                          <a:cs typeface="Times New Roman"/>
                        </a:rPr>
                        <a:t>38.6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CYR"/>
                          <a:ea typeface="Times New Roman"/>
                          <a:cs typeface="Times New Roman"/>
                        </a:rPr>
                        <a:t>Б 90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Arial CYR"/>
                          <a:ea typeface="Times New Roman"/>
                          <a:cs typeface="Times New Roman"/>
                        </a:rPr>
                        <a:t>Бузало</a:t>
                      </a:r>
                      <a:r>
                        <a:rPr lang="ru-RU" sz="1200" b="1" dirty="0" smtClean="0">
                          <a:latin typeface="Arial CYR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 dirty="0">
                          <a:latin typeface="Arial CYR"/>
                          <a:ea typeface="Times New Roman"/>
                          <a:cs typeface="Times New Roman"/>
                        </a:rPr>
                        <a:t>Н. А.</a:t>
                      </a:r>
                      <a:r>
                        <a:rPr lang="ru-RU" sz="12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  <a:cs typeface="Times New Roman"/>
                        </a:rPr>
                        <a:t>Крыши и кровли гражданских и производственных зданий : учебное пособие / Н. А. </a:t>
                      </a:r>
                      <a:r>
                        <a:rPr lang="ru-RU" sz="1200" dirty="0" err="1">
                          <a:latin typeface="Arial CYR"/>
                          <a:ea typeface="Times New Roman"/>
                          <a:cs typeface="Times New Roman"/>
                        </a:rPr>
                        <a:t>Бузало</a:t>
                      </a:r>
                      <a:r>
                        <a:rPr lang="ru-RU" sz="1200" dirty="0">
                          <a:latin typeface="Arial CYR"/>
                          <a:ea typeface="Times New Roman"/>
                          <a:cs typeface="Times New Roman"/>
                        </a:rPr>
                        <a:t>, И. Д. Платонова, Н. Г. </a:t>
                      </a:r>
                      <a:r>
                        <a:rPr lang="ru-RU" sz="1200" dirty="0" err="1">
                          <a:latin typeface="Arial CYR"/>
                          <a:ea typeface="Times New Roman"/>
                          <a:cs typeface="Times New Roman"/>
                        </a:rPr>
                        <a:t>Царитова</a:t>
                      </a:r>
                      <a:r>
                        <a:rPr lang="ru-RU" sz="1200" dirty="0">
                          <a:latin typeface="Arial CYR"/>
                          <a:ea typeface="Times New Roman"/>
                          <a:cs typeface="Times New Roman"/>
                        </a:rPr>
                        <a:t>. - М. : РИОР: ИНФРА-М, 2020. - 152 с. - (Высшее образование. Бакалавриат)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2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2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CYR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200" dirty="0">
                          <a:latin typeface="Arial CYR"/>
                          <a:ea typeface="Times New Roman"/>
                          <a:cs typeface="Times New Roman"/>
                        </a:rPr>
                        <a:t>пособии приводится классификация покрытий по различным признакам, описываются виды нагрузок и воздействий, слои кровли и требования к ним, рассмотрены современные разновидности покрытий, устройство инвестированной кровли, особенности озеленения кровель.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</a:t>
                      </a:r>
                      <a:r>
                        <a:rPr lang="ru-RU" sz="1200" dirty="0" smtClean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Читальный зал </a:t>
                      </a: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03848" y="836712"/>
          <a:ext cx="4217079" cy="4104456"/>
        </p:xfrm>
        <a:graphic>
          <a:graphicData uri="http://schemas.openxmlformats.org/drawingml/2006/table">
            <a:tbl>
              <a:tblPr/>
              <a:tblGrid>
                <a:gridCol w="162560"/>
                <a:gridCol w="557520"/>
                <a:gridCol w="3496999"/>
              </a:tblGrid>
              <a:tr h="4104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30.10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В 67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latin typeface="Arial CYR"/>
                          <a:ea typeface="Times New Roman"/>
                          <a:cs typeface="Times New Roman"/>
                        </a:rPr>
                        <a:t>Волегов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А. С.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Метрология и измерительная техника: электронные средства измерений электрических величин : учебное пособие для вузов / А. С.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Волегов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, Д. С.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Незнахин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, Е. А. Степанова. - М. : Издательство Юрайт, 2018. - 103 с. - (Университеты России)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Учебное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пособие содержит сведения об электронных средствах измерений электрических величин, предназначенных для исследования формы электрических сигналов, измерения интервалов времени, фазовых сдвигов, частоты, напряжения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266" name="AutoShape 2" descr="https://mmedia.ozone.ru/multimedia/10165298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mmedia.ozone.ru/multimedia/10165298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mmedia.ozone.ru/multimedia/10165298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s://mmedia.ozone.ru/multimedia/10165298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s://mmedia.ozone.ru/multimedia/10165298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6" name="AutoShape 12" descr="https://mmedia.ozone.ru/multimedia/10165298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8" name="AutoShape 14" descr="https://mmedia.ozone.ru/multimedia/10165298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0" name="AutoShape 16" descr="https://mmedia.ozone.ru/multimedia/1016529893.jpg"/>
          <p:cNvSpPr>
            <a:spLocks noChangeAspect="1" noChangeArrowheads="1"/>
          </p:cNvSpPr>
          <p:nvPr/>
        </p:nvSpPr>
        <p:spPr bwMode="auto">
          <a:xfrm>
            <a:off x="155575" y="-4030663"/>
            <a:ext cx="5391150" cy="8401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2" name="AutoShape 18" descr="https://mmedia.ozone.ru/multimedia/1016529893.jpg"/>
          <p:cNvSpPr>
            <a:spLocks noChangeAspect="1" noChangeArrowheads="1"/>
          </p:cNvSpPr>
          <p:nvPr/>
        </p:nvSpPr>
        <p:spPr bwMode="auto">
          <a:xfrm>
            <a:off x="155575" y="-4030663"/>
            <a:ext cx="5391150" cy="8401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4" name="AutoShape 20" descr="https://mmedia.ozone.ru/multimedia/1016438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6" name="AutoShape 22" descr="https://mmedia.ozone.ru/multimedia/1016438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8" name="Picture 24" descr="https://www.ukazka.ru/img/g/uk7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2232248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fra-m.ru/upload/iblock/3d7/982628.resiz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2376264" cy="432048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347864" y="836712"/>
          <a:ext cx="4073063" cy="4176464"/>
        </p:xfrm>
        <a:graphic>
          <a:graphicData uri="http://schemas.openxmlformats.org/drawingml/2006/table">
            <a:tbl>
              <a:tblPr/>
              <a:tblGrid>
                <a:gridCol w="517474"/>
                <a:gridCol w="3555589"/>
              </a:tblGrid>
              <a:tr h="4176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38.7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В 68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latin typeface="Arial CYR"/>
                          <a:ea typeface="Times New Roman"/>
                          <a:cs typeface="Times New Roman"/>
                        </a:rPr>
                        <a:t>Волосухин</a:t>
                      </a: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, В. А.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Планирование научного эксперимента : учебник / В. А. </a:t>
                      </a:r>
                      <a:r>
                        <a:rPr lang="ru-RU" sz="1100" dirty="0" err="1">
                          <a:latin typeface="Arial CYR"/>
                          <a:ea typeface="Times New Roman"/>
                          <a:cs typeface="Times New Roman"/>
                        </a:rPr>
                        <a:t>Волосухин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, А. И. Тищенко. - 2-е изд. - М. : ИНФРА-М; РИОР, 2016. - 176 с. - (Высшее образование.  Магистратура)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 учебнике рассматриваются вопросы составления программы исследований, применения некоторых видов приборов и измерительной аппаратуры, теории подобия и размерностей для моделирования гидравлических явлений и гидротехнических сооружений, вывода основных закономерностей.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</a:t>
                      </a: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всего:6 - Чз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№2(2),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аб.(4)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75856" y="764704"/>
          <a:ext cx="4145071" cy="4176464"/>
        </p:xfrm>
        <a:graphic>
          <a:graphicData uri="http://schemas.openxmlformats.org/drawingml/2006/table">
            <a:tbl>
              <a:tblPr/>
              <a:tblGrid>
                <a:gridCol w="351515"/>
                <a:gridCol w="512581"/>
                <a:gridCol w="3280975"/>
              </a:tblGrid>
              <a:tr h="4176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 CYR"/>
                          <a:ea typeface="Times New Roman"/>
                          <a:cs typeface="Times New Roman"/>
                        </a:rPr>
                        <a:t>65.2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CYR"/>
                          <a:ea typeface="Times New Roman"/>
                          <a:cs typeface="Times New Roman"/>
                        </a:rPr>
                        <a:t>Г 78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 CYR"/>
                          <a:ea typeface="Times New Roman"/>
                          <a:cs typeface="Times New Roman"/>
                        </a:rPr>
                        <a:t>Грачева</a:t>
                      </a:r>
                      <a:r>
                        <a:rPr lang="ru-RU" sz="1200" b="1" dirty="0">
                          <a:latin typeface="Arial CYR"/>
                          <a:ea typeface="Times New Roman"/>
                          <a:cs typeface="Times New Roman"/>
                        </a:rPr>
                        <a:t>, М. В.</a:t>
                      </a:r>
                      <a:r>
                        <a:rPr lang="ru-RU" sz="12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  <a:cs typeface="Times New Roman"/>
                        </a:rPr>
                        <a:t>Проектный анализ: учет рисков : учебно-практическое пособие / М. В. Грачева. - М. : Проспект, 2017. - 176 с.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</a:t>
                      </a:r>
                      <a:r>
                        <a:rPr lang="ru-RU" sz="1200" b="1" dirty="0">
                          <a:latin typeface="Arial CYR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200" b="1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CYR"/>
                          <a:ea typeface="Times New Roman"/>
                          <a:cs typeface="Times New Roman"/>
                        </a:rPr>
                        <a:t>Пособие </a:t>
                      </a:r>
                      <a:r>
                        <a:rPr lang="ru-RU" sz="1200" dirty="0">
                          <a:latin typeface="Arial CYR"/>
                          <a:ea typeface="Times New Roman"/>
                          <a:cs typeface="Times New Roman"/>
                        </a:rPr>
                        <a:t>предоставляет информацию о современной методологии учета проектных рисков с точки зрения сущности понятия рискованности инвестиционного проекта, инструментария анализа рисков, основных методов управления проектными рисками.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</a:t>
                      </a: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№3(1)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220" name="Picture 4" descr="Проектный анализ: учет рис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252028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03848" y="1340768"/>
          <a:ext cx="4217080" cy="3744416"/>
        </p:xfrm>
        <a:graphic>
          <a:graphicData uri="http://schemas.openxmlformats.org/drawingml/2006/table">
            <a:tbl>
              <a:tblPr/>
              <a:tblGrid>
                <a:gridCol w="371629"/>
                <a:gridCol w="463225"/>
                <a:gridCol w="3382226"/>
              </a:tblGrid>
              <a:tr h="374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32.9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З-26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CYR"/>
                          <a:ea typeface="Times New Roman"/>
                          <a:cs typeface="Times New Roman"/>
                        </a:rPr>
                        <a:t>Замятина, О. М.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Вычислительные системы, сети и телекоммуникации. Моделирование сетей : учебное пособие для магистратуры / О. М. Замятина. - М. : Издательство Юрайт, 2019. - 159 с. - (Университеты России)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всего:1 - Читальный зал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Аннотация: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. </a:t>
                      </a:r>
                      <a:endParaRPr lang="en-US" sz="1100" dirty="0" smtClean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пособии кратко изложены основы теории моделирования систем, приведены различные виды классификации моделирования и моделей, рассмотрена математическая основа моделирования сетей, средства моделирования сетей, а также разработан практический курс в рамках дисциплины </a:t>
                      </a: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Arial CYR"/>
                          <a:ea typeface="Times New Roman"/>
                          <a:cs typeface="Times New Roman"/>
                        </a:rPr>
                        <a:t>Моделирование сетей ЭВМ и 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систем</a:t>
                      </a:r>
                      <a:endParaRPr lang="en-US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елекоммуникаций</a:t>
                      </a: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». 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n-US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CYR"/>
                          <a:ea typeface="Times New Roman"/>
                          <a:cs typeface="Times New Roman"/>
                        </a:rPr>
                        <a:t>Экземпляры: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 CYR"/>
                          <a:ea typeface="Times New Roman"/>
                          <a:cs typeface="Times New Roman"/>
                        </a:rPr>
                        <a:t>всего:1 - Читальный зал </a:t>
                      </a:r>
                      <a:r>
                        <a:rPr lang="ru-RU" sz="1100" dirty="0" smtClean="0">
                          <a:latin typeface="Arial"/>
                          <a:ea typeface="Times New Roman"/>
                          <a:cs typeface="Times New Roman"/>
                        </a:rPr>
                        <a:t>№2(1)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196" name="Picture 4" descr="https://web2.urait.ru/book/cover/6DBEFA48-CE1C-42C8-AC28-EBEB5B095D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273630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1168</TotalTime>
  <Words>2792</Words>
  <Application>Microsoft Office PowerPoint</Application>
  <PresentationFormat>Экран (4:3)</PresentationFormat>
  <Paragraphs>354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Читальный зал</dc:creator>
  <cp:lastModifiedBy>bibl1</cp:lastModifiedBy>
  <cp:revision>119</cp:revision>
  <dcterms:created xsi:type="dcterms:W3CDTF">2019-02-06T03:13:54Z</dcterms:created>
  <dcterms:modified xsi:type="dcterms:W3CDTF">2021-02-08T03:34:17Z</dcterms:modified>
</cp:coreProperties>
</file>