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 Light" pitchFamily="34" charset="0"/>
              </a:rPr>
              <a:t>Уважаемые читатели</a:t>
            </a:r>
            <a:endParaRPr lang="ru-RU" b="1" dirty="0">
              <a:latin typeface="Calibri Ligh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Библиотека ХТИ - филиала СФУ отдел «Абонемент» представляет вашему вниманию обзор литературы по теме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Calibri Light" pitchFamily="34" charset="0"/>
                <a:cs typeface="Times New Roman" pitchFamily="18" charset="0"/>
              </a:rPr>
              <a:t>Сейсмобезопасность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Представленный материал содержит  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13 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библиографических описаний документов.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Хронологический охват обзора с 2000 года по 2018 год.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Библиографическое описание составлено в соответствии с Межгосударственным стандартом 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ГОСТ 7.1-2003 «Библиографическая запись. Библиографическое описание. Общие требования и правила составления».</a:t>
            </a:r>
          </a:p>
          <a:p>
            <a:pPr algn="ctr"/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Представленную литературу вы сможете получить посетив отдел «Абонемент» библиотеки ХТИ</a:t>
            </a:r>
            <a:r>
              <a:rPr lang="en-US" b="1" dirty="0" smtClean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Calibri Light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Calibri Light" pitchFamily="34" charset="0"/>
                <a:cs typeface="Times New Roman" pitchFamily="18" charset="0"/>
              </a:rPr>
              <a:t>филиала СФУ, в корпусе «Б» по адресу: ул. Комарова, 15 (2 этаж), аудитория № 202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538736" cy="540060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8640"/>
            <a:ext cx="4546848" cy="612072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38.5я73+30.14</a:t>
            </a:r>
          </a:p>
          <a:p>
            <a:r>
              <a:rPr lang="ru-RU" sz="1900" dirty="0" smtClean="0"/>
              <a:t>М 71</a:t>
            </a:r>
          </a:p>
          <a:p>
            <a:r>
              <a:rPr lang="ru-RU" sz="1900" dirty="0" err="1" smtClean="0"/>
              <a:t>Мкртычев</a:t>
            </a:r>
            <a:r>
              <a:rPr lang="ru-RU" sz="1900" dirty="0" smtClean="0"/>
              <a:t>  О В. </a:t>
            </a:r>
            <a:endParaRPr lang="ru-RU" sz="1900" dirty="0" smtClean="0"/>
          </a:p>
          <a:p>
            <a:r>
              <a:rPr lang="ru-RU" sz="1900" dirty="0" smtClean="0"/>
              <a:t>Теория надежности в проектировании строительных конструкций : монография / О. В. </a:t>
            </a:r>
            <a:r>
              <a:rPr lang="ru-RU" sz="1900" dirty="0" err="1" smtClean="0"/>
              <a:t>Мкртычев</a:t>
            </a:r>
            <a:r>
              <a:rPr lang="ru-RU" sz="1900" dirty="0" smtClean="0"/>
              <a:t>, В. Д. </a:t>
            </a:r>
            <a:r>
              <a:rPr lang="ru-RU" sz="1900" dirty="0" err="1" smtClean="0"/>
              <a:t>Райзер</a:t>
            </a:r>
            <a:r>
              <a:rPr lang="ru-RU" sz="1900" dirty="0" smtClean="0"/>
              <a:t>. - [б. м.] : Издательство АСВ, 2016. - 908 с.</a:t>
            </a:r>
          </a:p>
          <a:p>
            <a:r>
              <a:rPr lang="ru-RU" sz="1900" dirty="0" smtClean="0"/>
              <a:t>Аннотация</a:t>
            </a:r>
            <a:r>
              <a:rPr lang="ru-RU" sz="1900" dirty="0" smtClean="0"/>
              <a:t>: В книге обсуждаются проблемы безопасности, риска, оптимального уровня надежности и живучести сооружений. Рассмотрены вероятностные модели климатических, технологических и сейсмических нагрузок, правила их сочетаний, а также вероятностные модели механических свойств конструкций и вероятностные модели предельной несущей способности железобетонных элементов</a:t>
            </a:r>
          </a:p>
          <a:p>
            <a:r>
              <a:rPr lang="ru-RU" sz="1900" dirty="0" smtClean="0"/>
              <a:t>Экземпляры</a:t>
            </a:r>
            <a:r>
              <a:rPr lang="ru-RU" sz="1900" dirty="0" smtClean="0"/>
              <a:t>: всего:5 - </a:t>
            </a:r>
            <a:r>
              <a:rPr lang="ru-RU" sz="1900" dirty="0" err="1" smtClean="0"/>
              <a:t>Чз</a:t>
            </a:r>
            <a:r>
              <a:rPr lang="ru-RU" sz="1900" dirty="0" smtClean="0"/>
              <a:t> №2(2), </a:t>
            </a:r>
            <a:r>
              <a:rPr lang="ru-RU" sz="1900" dirty="0" err="1" smtClean="0"/>
              <a:t>аб</a:t>
            </a:r>
            <a:r>
              <a:rPr lang="ru-RU" sz="1900" dirty="0" smtClean="0"/>
              <a:t>.(3)</a:t>
            </a:r>
          </a:p>
          <a:p>
            <a:r>
              <a:rPr lang="ru-RU" sz="1900" dirty="0" smtClean="0"/>
              <a:t> </a:t>
            </a:r>
          </a:p>
          <a:p>
            <a:r>
              <a:rPr lang="ru-RU" sz="19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ibl2\Desktop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5283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82752" cy="5616624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59767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38.53я73</a:t>
            </a:r>
          </a:p>
          <a:p>
            <a:r>
              <a:rPr lang="ru-RU" sz="1800" dirty="0" smtClean="0"/>
              <a:t>П 38</a:t>
            </a:r>
          </a:p>
          <a:p>
            <a:r>
              <a:rPr lang="ru-RU" sz="1800" dirty="0" smtClean="0"/>
              <a:t>Плевков  В. С. </a:t>
            </a:r>
            <a:endParaRPr lang="ru-RU" sz="1800" dirty="0" smtClean="0"/>
          </a:p>
          <a:p>
            <a:r>
              <a:rPr lang="ru-RU" sz="1800" dirty="0" smtClean="0"/>
              <a:t>Железобетонные и каменные конструкции сейсмостойких зданий и сооружений : учебное пособие / В. С. Плевков, А. И. </a:t>
            </a:r>
            <a:r>
              <a:rPr lang="ru-RU" sz="1800" dirty="0" err="1" smtClean="0"/>
              <a:t>Мальганов</a:t>
            </a:r>
            <a:r>
              <a:rPr lang="ru-RU" sz="1800" dirty="0" smtClean="0"/>
              <a:t>, И. В. </a:t>
            </a:r>
            <a:r>
              <a:rPr lang="ru-RU" sz="1800" dirty="0" err="1" smtClean="0"/>
              <a:t>Балдин</a:t>
            </a:r>
            <a:r>
              <a:rPr lang="ru-RU" sz="1800" dirty="0" smtClean="0"/>
              <a:t>. - М. : АСВ, 2012. - 290 с.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r>
              <a:rPr lang="ru-RU" sz="1800" dirty="0" smtClean="0"/>
              <a:t>Аннотация: Рассмотрены вопросы, связанные с оценкой сейсмических воздействий на конструкции зданий и сооружений, приведены железобетонные и каменные конструкции зданий и сооружений для строительства в сейсмически опасных районах.</a:t>
            </a:r>
          </a:p>
          <a:p>
            <a:r>
              <a:rPr lang="ru-RU" sz="1800" dirty="0" smtClean="0"/>
              <a:t>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ibl2\Desktop\4e49fcb3c8700c8e2d3dd8c385a17fa32qmdogjzz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4441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538736" cy="5328592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 fontScale="25000" lnSpcReduction="20000"/>
          </a:bodyPr>
          <a:lstStyle/>
          <a:p>
            <a:endParaRPr lang="ru-RU" sz="2900" dirty="0" smtClean="0"/>
          </a:p>
          <a:p>
            <a:r>
              <a:rPr lang="ru-RU" sz="7200" dirty="0" smtClean="0"/>
              <a:t>26.21я73</a:t>
            </a:r>
            <a:endParaRPr lang="ru-RU" sz="7200" dirty="0" smtClean="0"/>
          </a:p>
          <a:p>
            <a:r>
              <a:rPr lang="ru-RU" sz="7200" dirty="0" smtClean="0"/>
              <a:t>П 64</a:t>
            </a:r>
          </a:p>
          <a:p>
            <a:r>
              <a:rPr lang="ru-RU" sz="7200" dirty="0" smtClean="0"/>
              <a:t>Потапов  А. Д. </a:t>
            </a:r>
            <a:endParaRPr lang="ru-RU" sz="7200" dirty="0" smtClean="0"/>
          </a:p>
          <a:p>
            <a:r>
              <a:rPr lang="ru-RU" sz="7200" dirty="0" smtClean="0"/>
              <a:t>Землетрясения. Причины, последствия и обеспечение безопасности : учебное пособие / А. Д. Потапов, И. Л. </a:t>
            </a:r>
            <a:r>
              <a:rPr lang="ru-RU" sz="7200" dirty="0" err="1" smtClean="0"/>
              <a:t>Ревелис</a:t>
            </a:r>
            <a:r>
              <a:rPr lang="ru-RU" sz="7200" dirty="0" smtClean="0"/>
              <a:t>, С. Н. Чернышев ; ред. С. Н. Чернышев. - М. : ИНФРА-М, 2018. - 343 с. - (Высшее образование: </a:t>
            </a:r>
            <a:r>
              <a:rPr lang="ru-RU" sz="7200" dirty="0" err="1" smtClean="0"/>
              <a:t>Бакалавриат</a:t>
            </a:r>
            <a:r>
              <a:rPr lang="ru-RU" sz="7200" dirty="0" smtClean="0"/>
              <a:t>)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В учебном пособии доступно, с цифрами и графиками, изложены основы инженерной сейсмологии, рассмотрен прогноз землетрясений и цунами</a:t>
            </a:r>
            <a:r>
              <a:rPr lang="ru-RU" sz="7200" dirty="0" smtClean="0"/>
              <a:t>. Подготовленность к землетрясению и правильное поведение людей во время ударов стихии значительно снижают психологический и социальный ущерб, ускоряют преодоление последствий. </a:t>
            </a:r>
            <a:endParaRPr lang="ru-RU" sz="7200" dirty="0" smtClean="0"/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.(3)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ibl2\Desktop\5442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283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538736" cy="5256584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474840" cy="60487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38.79я73</a:t>
            </a:r>
          </a:p>
          <a:p>
            <a:r>
              <a:rPr lang="ru-RU" sz="1800" dirty="0" smtClean="0"/>
              <a:t>С 38</a:t>
            </a:r>
          </a:p>
          <a:p>
            <a:r>
              <a:rPr lang="ru-RU" sz="1800" dirty="0" smtClean="0"/>
              <a:t>Синицын  С. Б. </a:t>
            </a:r>
            <a:endParaRPr lang="ru-RU" sz="1800" dirty="0" smtClean="0"/>
          </a:p>
          <a:p>
            <a:r>
              <a:rPr lang="ru-RU" sz="1800" dirty="0" smtClean="0"/>
              <a:t>Лекции по теории сейсмостойкости : учебное пособие / С. Б. Синицын. - М. : Издательство АСВ, 2014. - 88 с.</a:t>
            </a:r>
          </a:p>
          <a:p>
            <a:r>
              <a:rPr lang="ru-RU" sz="1800" dirty="0" smtClean="0"/>
              <a:t>Аннотация</a:t>
            </a:r>
            <a:r>
              <a:rPr lang="ru-RU" sz="1800" dirty="0" smtClean="0"/>
              <a:t>: Даются основные понятия сейсмологии, полезные для будущих инженеров-строителей</a:t>
            </a:r>
            <a:r>
              <a:rPr lang="ru-RU" sz="1800" dirty="0" smtClean="0"/>
              <a:t>. Излагаются методы решения задач расчета сооружений на сейсмические воздействия, особое внимание уделено  применению МКЭ.</a:t>
            </a:r>
            <a:endParaRPr lang="ru-RU" sz="1800" dirty="0" smtClean="0"/>
          </a:p>
          <a:p>
            <a:r>
              <a:rPr lang="ru-RU" sz="1800" dirty="0" smtClean="0"/>
              <a:t>Экземпляры</a:t>
            </a:r>
            <a:r>
              <a:rPr lang="ru-RU" sz="1800" dirty="0" smtClean="0"/>
              <a:t>: всего:1 -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bibl2\Desktop\1011803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283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394720" cy="5112568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60648"/>
            <a:ext cx="4690864" cy="604871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26.21я73</a:t>
            </a:r>
            <a:endParaRPr lang="ru-RU" sz="1800" dirty="0" smtClean="0"/>
          </a:p>
          <a:p>
            <a:r>
              <a:rPr lang="ru-RU" sz="1800" dirty="0" smtClean="0"/>
              <a:t>У 14</a:t>
            </a:r>
          </a:p>
          <a:p>
            <a:r>
              <a:rPr lang="ru-RU" sz="1800" dirty="0" err="1" smtClean="0"/>
              <a:t>Уаров</a:t>
            </a:r>
            <a:r>
              <a:rPr lang="ru-RU" sz="1800" dirty="0" smtClean="0"/>
              <a:t>  В. Ф. </a:t>
            </a:r>
            <a:endParaRPr lang="ru-RU" sz="1800" dirty="0" smtClean="0"/>
          </a:p>
          <a:p>
            <a:r>
              <a:rPr lang="ru-RU" sz="1800" dirty="0" smtClean="0"/>
              <a:t>Сейсмическая разведка : учебное пособие; рекомендовано УМО Министерства образования и науки РФ / В. Ф. </a:t>
            </a:r>
            <a:r>
              <a:rPr lang="ru-RU" sz="1800" dirty="0" err="1" smtClean="0"/>
              <a:t>Уаров</a:t>
            </a:r>
            <a:r>
              <a:rPr lang="ru-RU" sz="1800" dirty="0" smtClean="0"/>
              <a:t>. - М. : Вузовская книга, 2007. - 196 с. : ил</a:t>
            </a:r>
          </a:p>
          <a:p>
            <a:r>
              <a:rPr lang="ru-RU" sz="1800" dirty="0" smtClean="0"/>
              <a:t>Аннотация</a:t>
            </a:r>
            <a:r>
              <a:rPr lang="ru-RU" sz="1800" dirty="0" smtClean="0"/>
              <a:t>: Изложены основы теории распространения упругих волн в слоисто-однородных и градиентных средах. Рассмотрены основные методы сейсмической разведки. Изложены вопросы методики и технологии полевых наблюдений. Описаны способы обработки материалов сейсморазведки.</a:t>
            </a:r>
          </a:p>
          <a:p>
            <a:r>
              <a:rPr lang="ru-RU" sz="1800" dirty="0" smtClean="0"/>
              <a:t>Экземпляры</a:t>
            </a:r>
            <a:r>
              <a:rPr lang="ru-RU" sz="1800" dirty="0" smtClean="0"/>
              <a:t>: всего:20 -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.(19),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№2(1)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6146" name="Picture 2" descr="C:\Users\bibl2\Desktop\9110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8437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763144" cy="5708104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347592" cy="6120680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38.79я73</a:t>
            </a:r>
          </a:p>
          <a:p>
            <a:r>
              <a:rPr lang="ru-RU" sz="1800" dirty="0" smtClean="0"/>
              <a:t>А 62</a:t>
            </a:r>
          </a:p>
          <a:p>
            <a:r>
              <a:rPr lang="ru-RU" sz="1800" dirty="0" smtClean="0"/>
              <a:t>Амосов  А. А. </a:t>
            </a:r>
          </a:p>
          <a:p>
            <a:r>
              <a:rPr lang="ru-RU" sz="1800" dirty="0" smtClean="0"/>
              <a:t>Основы теории сейсмостойкости сооружений : учебное пособие.; допущено МО РФ / А. А. Амосов, С. Б. Синицын. - М. : АСВ, 2010. - 136 с.</a:t>
            </a:r>
          </a:p>
          <a:p>
            <a:r>
              <a:rPr lang="ru-RU" sz="1800" dirty="0" smtClean="0"/>
              <a:t>Аннотация: Приводятся основные понятия сейсмологии, полезные для специалиста, работающего в области расчета сооружений. На базе общих уравнений динамики формируются постановки задач расчета сооружений при сейсмических воздействиях, излагаются основные методы их решения.</a:t>
            </a:r>
          </a:p>
          <a:p>
            <a:r>
              <a:rPr lang="ru-RU" sz="1800" dirty="0" smtClean="0"/>
              <a:t> 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ibl2\Desktop\17131610-a-a-amosov-8311127-osnovy-teorii-seysmostoykosti-sooruzheniy-171316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744416" cy="568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91136" cy="5420072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32656"/>
            <a:ext cx="4851648" cy="59046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26.21</a:t>
            </a:r>
          </a:p>
          <a:p>
            <a:r>
              <a:rPr lang="ru-RU" sz="1800" dirty="0" smtClean="0"/>
              <a:t>А77</a:t>
            </a:r>
          </a:p>
          <a:p>
            <a:r>
              <a:rPr lang="ru-RU" sz="1800" dirty="0" err="1" smtClean="0"/>
              <a:t>Апродов</a:t>
            </a:r>
            <a:r>
              <a:rPr lang="ru-RU" sz="1800" dirty="0" smtClean="0"/>
              <a:t>  В.А. </a:t>
            </a:r>
          </a:p>
          <a:p>
            <a:r>
              <a:rPr lang="ru-RU" sz="1800" dirty="0" smtClean="0"/>
              <a:t>Зоны землетрясений / В.А. </a:t>
            </a:r>
            <a:r>
              <a:rPr lang="ru-RU" sz="1800" dirty="0" err="1" smtClean="0"/>
              <a:t>Апродов</a:t>
            </a:r>
            <a:r>
              <a:rPr lang="ru-RU" sz="1800" dirty="0" smtClean="0"/>
              <a:t> . - М. : Мысль, 2000. - 461 с. - (Природа мира)</a:t>
            </a:r>
          </a:p>
          <a:p>
            <a:r>
              <a:rPr lang="ru-RU" sz="1800" dirty="0" smtClean="0"/>
              <a:t>Аннотация: В данном справочном издании дается общее представление о глобальном распределении географических зон землетрясений. В тексте и в таблицах сосредоточено большое количество данных. Краткая индивидуальная характеристика сильных землетрясений дана в стандартизированной форме.</a:t>
            </a:r>
          </a:p>
          <a:p>
            <a:r>
              <a:rPr lang="ru-RU" sz="1800" dirty="0" smtClean="0"/>
              <a:t> Экземпляры: всего:4 - ч/</a:t>
            </a:r>
            <a:r>
              <a:rPr lang="ru-RU" sz="1800" dirty="0" err="1" smtClean="0"/>
              <a:t>з</a:t>
            </a:r>
            <a:r>
              <a:rPr lang="ru-RU" sz="1800" dirty="0" smtClean="0"/>
              <a:t> №2(1),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№1(1),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ibl2\Desktop\10228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67240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754760" cy="554461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60648"/>
            <a:ext cx="4330824" cy="604871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85.11</a:t>
            </a:r>
          </a:p>
          <a:p>
            <a:r>
              <a:rPr lang="ru-RU" sz="1800" dirty="0" smtClean="0"/>
              <a:t>А 87</a:t>
            </a:r>
          </a:p>
          <a:p>
            <a:r>
              <a:rPr lang="ru-RU" sz="1800" dirty="0" smtClean="0"/>
              <a:t>Архитектурные конструкции. Книга II. Архитектурные конструкции многоэтажных зданий : учебное пособие / под ред. Ю. А. </a:t>
            </a:r>
            <a:r>
              <a:rPr lang="ru-RU" sz="1800" dirty="0" err="1" smtClean="0"/>
              <a:t>Дыховичного</a:t>
            </a:r>
            <a:r>
              <a:rPr lang="ru-RU" sz="1800" dirty="0" smtClean="0"/>
              <a:t>, З. А. </a:t>
            </a:r>
            <a:r>
              <a:rPr lang="ru-RU" sz="1800" dirty="0" err="1" smtClean="0"/>
              <a:t>Казбек-Казиева</a:t>
            </a:r>
            <a:r>
              <a:rPr lang="ru-RU" sz="1800" dirty="0" smtClean="0"/>
              <a:t>. - 2-е изд.,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М. : Архитектура - С, 2012. - 248 с.</a:t>
            </a:r>
          </a:p>
          <a:p>
            <a:r>
              <a:rPr lang="ru-RU" sz="1800" dirty="0" smtClean="0"/>
              <a:t>Аннотация: Книга II "Архитектурные конструкции многоэтажных зданий" является составной частью комплексного учебного пособия "Архитектурные конструкции".  Отдельные главы этого издания посвящены теме строительства в сейсмических районах.</a:t>
            </a:r>
          </a:p>
          <a:p>
            <a:r>
              <a:rPr lang="ru-RU" sz="1800" dirty="0" smtClean="0"/>
              <a:t>Экземпляры: всего:25 -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.(23),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ibl2\Desktop\Arhitekturnye_konstruktsii._V_3_knigah._Kniga_2._Arhitekturnye_konstruktsii_mn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744416" cy="5569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394720" cy="540060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536504" cy="6336704"/>
          </a:xfrm>
        </p:spPr>
        <p:txBody>
          <a:bodyPr>
            <a:noAutofit/>
          </a:bodyPr>
          <a:lstStyle/>
          <a:p>
            <a:r>
              <a:rPr lang="ru-RU" sz="1800" dirty="0" smtClean="0"/>
              <a:t>38.712я73</a:t>
            </a:r>
          </a:p>
          <a:p>
            <a:r>
              <a:rPr lang="ru-RU" sz="1800" dirty="0" smtClean="0"/>
              <a:t>А 87</a:t>
            </a:r>
          </a:p>
          <a:p>
            <a:r>
              <a:rPr lang="ru-RU" sz="1800" dirty="0" smtClean="0"/>
              <a:t>Архитектура гражданских и промышленных зданий. В пяти томах : учебник.; / ред. К. К. Шевцов. - Минск : Полиграфия. – 2012 </a:t>
            </a:r>
          </a:p>
          <a:p>
            <a:r>
              <a:rPr lang="ru-RU" sz="1800" dirty="0" smtClean="0"/>
              <a:t>Т. 3 : Жилые здания / Л. Б. </a:t>
            </a:r>
            <a:r>
              <a:rPr lang="ru-RU" sz="1800" dirty="0" err="1" smtClean="0"/>
              <a:t>Великовский</a:t>
            </a:r>
            <a:r>
              <a:rPr lang="ru-RU" sz="1800" dirty="0" smtClean="0"/>
              <a:t>, А. С. </a:t>
            </a:r>
            <a:r>
              <a:rPr lang="ru-RU" sz="1800" dirty="0" err="1" smtClean="0"/>
              <a:t>Ильяшев</a:t>
            </a:r>
            <a:r>
              <a:rPr lang="ru-RU" sz="1800" dirty="0" smtClean="0"/>
              <a:t> , Т. Г. </a:t>
            </a:r>
            <a:r>
              <a:rPr lang="ru-RU" sz="1800" dirty="0" err="1" smtClean="0"/>
              <a:t>Маклакова</a:t>
            </a:r>
            <a:r>
              <a:rPr lang="ru-RU" sz="1800" dirty="0" smtClean="0"/>
              <a:t>. - 2-е изд.,  - 238 с.</a:t>
            </a:r>
          </a:p>
          <a:p>
            <a:r>
              <a:rPr lang="ru-RU" sz="1800" dirty="0" smtClean="0"/>
              <a:t>Аннотация: Рассматривается классификация жилых зданий, общие принципы проектирования жилых зданий и их конструктивных элементов исходя из функциональных, технических, экономических и эстетических требований в соответствии с климатическими и местными условиями. Большинство материалов переработано с учетом последних научных достижений.</a:t>
            </a:r>
          </a:p>
          <a:p>
            <a:r>
              <a:rPr lang="ru-RU" sz="1800" dirty="0" smtClean="0"/>
              <a:t>Экземпляры: всего:12 -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.(10),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№2(2).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bibl2\Desktop\01371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5283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754760" cy="5472608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6632"/>
            <a:ext cx="4330824" cy="6336704"/>
          </a:xfrm>
        </p:spPr>
        <p:txBody>
          <a:bodyPr>
            <a:noAutofit/>
          </a:bodyPr>
          <a:lstStyle/>
          <a:p>
            <a:r>
              <a:rPr lang="ru-RU" sz="1800" dirty="0" smtClean="0"/>
              <a:t>68.9я73</a:t>
            </a:r>
          </a:p>
          <a:p>
            <a:r>
              <a:rPr lang="ru-RU" sz="1800" dirty="0" smtClean="0"/>
              <a:t>Б 40</a:t>
            </a:r>
          </a:p>
          <a:p>
            <a:r>
              <a:rPr lang="ru-RU" sz="1800" dirty="0" smtClean="0"/>
              <a:t>Безопасность жизнедеятельности. Защита населения и территорий в чрезвычайных ситуациях : учебное пособие.; допущено Советом Учебно-методического объединения вузов России / Я. Д. Вишняков [и др.]. - 2-е изд., стереотипное. - М. : Академия, 2008. - 304 с. - ("Высшее профессиональное образование")</a:t>
            </a:r>
          </a:p>
          <a:p>
            <a:r>
              <a:rPr lang="ru-RU" sz="1800" dirty="0" smtClean="0"/>
              <a:t>Аннотация: Рассмотрены чрезвычайные ситуации различного происхождения и дана их характеристика. Особое внимание уделено обеспечению устойчивого функционирования объектов экономики в чрезвычайных ситуациях и прогнозированию и оценке ущербов от чрезвычайных ситуаций            </a:t>
            </a:r>
          </a:p>
          <a:p>
            <a:r>
              <a:rPr lang="ru-RU" sz="1800" dirty="0" smtClean="0"/>
              <a:t>Экземпляры: всего:20 - </a:t>
            </a:r>
            <a:r>
              <a:rPr lang="ru-RU" sz="1800" dirty="0" err="1" smtClean="0"/>
              <a:t>аб</a:t>
            </a:r>
            <a:r>
              <a:rPr lang="ru-RU" sz="1800" dirty="0" smtClean="0"/>
              <a:t>.(20)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5122" name="Picture 2" descr="C:\Users\bibl2\Desktop\10024405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7444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898776" cy="576064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8640"/>
            <a:ext cx="4114800" cy="62646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85.11</a:t>
            </a:r>
          </a:p>
          <a:p>
            <a:r>
              <a:rPr lang="ru-RU" sz="1800" dirty="0" smtClean="0"/>
              <a:t>Б 68</a:t>
            </a:r>
          </a:p>
          <a:p>
            <a:r>
              <a:rPr lang="ru-RU" sz="1800" dirty="0" smtClean="0"/>
              <a:t>Благовещенский  Ф. А. </a:t>
            </a:r>
          </a:p>
          <a:p>
            <a:r>
              <a:rPr lang="ru-RU" sz="1800" dirty="0" smtClean="0"/>
              <a:t>Архитектурные конструкции : учебник / Ф. А. Благовещенский, Е. Ф. Букина. - Стереотипное издание. - М. : Архитектура - С, 2014. - 232 с. : ил.</a:t>
            </a:r>
          </a:p>
          <a:p>
            <a:r>
              <a:rPr lang="ru-RU" sz="1800" dirty="0" smtClean="0"/>
              <a:t>Аннотация: Рассмотрены конструктивные решения промышленных, гражданских, жилых и общественных зданий. Даны рекомендации по строительству зданий и сооружений в районах с особыми природными условиями.</a:t>
            </a:r>
          </a:p>
          <a:p>
            <a:r>
              <a:rPr lang="ru-RU" sz="1800" dirty="0" smtClean="0"/>
              <a:t>Экземпляры: всего:20 - </a:t>
            </a:r>
            <a:r>
              <a:rPr lang="ru-RU" sz="1800" dirty="0" err="1" smtClean="0"/>
              <a:t>Чз</a:t>
            </a:r>
            <a:r>
              <a:rPr lang="ru-RU" sz="1800" dirty="0" smtClean="0"/>
              <a:t> №2(20)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bibl2\Desktop\1010891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898776" cy="5760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3970784" cy="604871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38.2я73</a:t>
            </a:r>
          </a:p>
          <a:p>
            <a:r>
              <a:rPr lang="ru-RU" sz="7200" dirty="0" smtClean="0"/>
              <a:t>З-38</a:t>
            </a:r>
          </a:p>
          <a:p>
            <a:r>
              <a:rPr lang="ru-RU" sz="7200" dirty="0" smtClean="0"/>
              <a:t>Захаров  М. С. </a:t>
            </a:r>
          </a:p>
          <a:p>
            <a:r>
              <a:rPr lang="ru-RU" sz="7200" dirty="0" smtClean="0"/>
              <a:t>Инженерно-геологические и инженерно-геотехнические изыскания для строительства : учебное пособие / М. С. Захаров, Р. А. </a:t>
            </a:r>
            <a:r>
              <a:rPr lang="ru-RU" sz="7200" dirty="0" err="1" smtClean="0"/>
              <a:t>Мангушев</a:t>
            </a:r>
            <a:r>
              <a:rPr lang="ru-RU" sz="7200" dirty="0" smtClean="0"/>
              <a:t> ; ред. Р. А. </a:t>
            </a:r>
            <a:r>
              <a:rPr lang="ru-RU" sz="7200" dirty="0" err="1" smtClean="0"/>
              <a:t>Мангушев</a:t>
            </a:r>
            <a:r>
              <a:rPr lang="ru-RU" sz="7200" dirty="0" smtClean="0"/>
              <a:t>. - М. : Издательство АСВ, 2016. - 176 с.</a:t>
            </a:r>
          </a:p>
          <a:p>
            <a:r>
              <a:rPr lang="ru-RU" sz="7200" dirty="0" smtClean="0"/>
              <a:t>Аннотация: В книге изложены основы организации инженерных изысканий для строительства и рассмотрены основные методы и технологии проведения инженерно-геологических и геотехнических изысканий, требования к представлению отчетных материалов.</a:t>
            </a:r>
          </a:p>
          <a:p>
            <a:r>
              <a:rPr lang="ru-RU" sz="7200" dirty="0" smtClean="0"/>
              <a:t>Экземпляры: всего:15 -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.(13)</a:t>
            </a:r>
          </a:p>
          <a:p>
            <a:endParaRPr lang="ru-RU" sz="7200" dirty="0" smtClean="0"/>
          </a:p>
          <a:p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bibl2\Desktop\10110512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8843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610744" cy="5400600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5976704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38.112я73</a:t>
            </a:r>
          </a:p>
          <a:p>
            <a:r>
              <a:rPr lang="ru-RU" sz="7200" dirty="0" smtClean="0"/>
              <a:t>М 31</a:t>
            </a:r>
          </a:p>
          <a:p>
            <a:r>
              <a:rPr lang="ru-RU" sz="7200" dirty="0" smtClean="0"/>
              <a:t>Масленников  А</a:t>
            </a:r>
            <a:r>
              <a:rPr lang="ru-RU" sz="7200" dirty="0" smtClean="0"/>
              <a:t>.</a:t>
            </a:r>
            <a:r>
              <a:rPr lang="ru-RU" sz="7200" dirty="0" smtClean="0"/>
              <a:t> М. </a:t>
            </a:r>
            <a:endParaRPr lang="ru-RU" sz="7200" dirty="0" smtClean="0"/>
          </a:p>
          <a:p>
            <a:r>
              <a:rPr lang="ru-RU" sz="7200" dirty="0" smtClean="0"/>
              <a:t>Динамика и устойчивость сооружений : учебник и практикум для вузов / А. М. Масленников. - [б. м.] : </a:t>
            </a:r>
            <a:r>
              <a:rPr lang="ru-RU" sz="7200" dirty="0" smtClean="0"/>
              <a:t>2017</a:t>
            </a:r>
            <a:r>
              <a:rPr lang="ru-RU" sz="7200" dirty="0" smtClean="0"/>
              <a:t>. - 366 с. - (Специалист)</a:t>
            </a:r>
          </a:p>
          <a:p>
            <a:r>
              <a:rPr lang="ru-RU" sz="7200" dirty="0" smtClean="0"/>
              <a:t>Аннотация</a:t>
            </a:r>
            <a:r>
              <a:rPr lang="ru-RU" sz="7200" dirty="0" smtClean="0"/>
              <a:t>: В данной книге представлены методы расчета элементов строительных конструкций, включая простейшие задачи расчета пластин и оболочек на динамические воздействия, изложены вопросы определения критических нагрузок на стержневые системы, пластинки и оболочки при упругой работе материала. Изложение теории сопровождается большим числом примеров. В отдельных главах дан расчет на сейсмическое воздействие по </a:t>
            </a:r>
            <a:r>
              <a:rPr lang="ru-RU" sz="7200" dirty="0" err="1" smtClean="0"/>
              <a:t>СНиП</a:t>
            </a:r>
            <a:r>
              <a:rPr lang="ru-RU" sz="7200" dirty="0" smtClean="0"/>
              <a:t>.</a:t>
            </a:r>
          </a:p>
          <a:p>
            <a:r>
              <a:rPr lang="ru-RU" sz="7200" dirty="0" smtClean="0"/>
              <a:t>Экземпляры</a:t>
            </a:r>
            <a:r>
              <a:rPr lang="ru-RU" sz="7200" dirty="0" smtClean="0"/>
              <a:t>: всего:15 - </a:t>
            </a:r>
            <a:r>
              <a:rPr lang="ru-RU" sz="7200" dirty="0" err="1" smtClean="0"/>
              <a:t>Чз</a:t>
            </a:r>
            <a:r>
              <a:rPr lang="ru-RU" sz="7200" dirty="0" smtClean="0"/>
              <a:t> №2(2), </a:t>
            </a:r>
            <a:r>
              <a:rPr lang="ru-RU" sz="7200" dirty="0" err="1" smtClean="0"/>
              <a:t>аб</a:t>
            </a:r>
            <a:r>
              <a:rPr lang="ru-RU" sz="7200" dirty="0" smtClean="0"/>
              <a:t>.(13)</a:t>
            </a:r>
          </a:p>
          <a:p>
            <a:endParaRPr lang="ru-RU" sz="5500" dirty="0" smtClean="0"/>
          </a:p>
          <a:p>
            <a:r>
              <a:rPr lang="ru-RU" sz="5500" dirty="0" smtClean="0"/>
              <a:t> </a:t>
            </a:r>
          </a:p>
          <a:p>
            <a:r>
              <a:rPr lang="ru-RU" sz="5500" dirty="0" smtClean="0"/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ibl2\Desktop\Maslennikov_A.M.__Dinamika_i_ustojchivost_sooruzhenij._Uchebnik_i_praktikum_dl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6004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1351</Words>
  <Application>Microsoft Office PowerPoint</Application>
  <PresentationFormat>Экран (4:3)</PresentationFormat>
  <Paragraphs>122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Уважаемые читатели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bibl2</cp:lastModifiedBy>
  <cp:revision>45</cp:revision>
  <dcterms:created xsi:type="dcterms:W3CDTF">2019-04-02T06:42:36Z</dcterms:created>
  <dcterms:modified xsi:type="dcterms:W3CDTF">2019-04-03T03:56:12Z</dcterms:modified>
</cp:coreProperties>
</file>