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8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Autofit/>
          </a:bodyPr>
          <a:lstStyle/>
          <a:p>
            <a:r>
              <a:rPr lang="ru-RU" sz="4800" dirty="0" smtClean="0"/>
              <a:t>Уважаемые читатели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632848" cy="525658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Курсовое и дипломное проектирование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Хронологический охват обзора с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по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ХТИ-филиала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СФУ, в корпусе «Б» по адресу: ул. Комарова, 15 (2 этаж), аудитория № 202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826768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38.53я73</a:t>
            </a:r>
          </a:p>
          <a:p>
            <a:r>
              <a:rPr lang="ru-RU" sz="3300" dirty="0" smtClean="0"/>
              <a:t>К 89</a:t>
            </a:r>
          </a:p>
          <a:p>
            <a:r>
              <a:rPr lang="ru-RU" sz="3300" dirty="0" smtClean="0"/>
              <a:t>Кузнецов  В. С. </a:t>
            </a:r>
          </a:p>
          <a:p>
            <a:r>
              <a:rPr lang="ru-RU" sz="3300" dirty="0" smtClean="0"/>
              <a:t>Железобетонные конструкции многоэтажных зданий : учебное пособие.; рекомендовано УМО РФ / В. С. Кузнецов. - М. : АСВ, 2010. - 198 с.</a:t>
            </a:r>
          </a:p>
          <a:p>
            <a:r>
              <a:rPr lang="ru-RU" sz="3300" dirty="0" smtClean="0"/>
              <a:t> Экземпляры: всего:12 - </a:t>
            </a:r>
            <a:r>
              <a:rPr lang="ru-RU" sz="3300" dirty="0" err="1" smtClean="0"/>
              <a:t>аб</a:t>
            </a:r>
            <a:r>
              <a:rPr lang="ru-RU" sz="3300" dirty="0" smtClean="0"/>
              <a:t>.(11), </a:t>
            </a:r>
            <a:r>
              <a:rPr lang="ru-RU" sz="3300" dirty="0" err="1" smtClean="0"/>
              <a:t>Чз</a:t>
            </a:r>
            <a:r>
              <a:rPr lang="ru-RU" sz="3300" dirty="0" smtClean="0"/>
              <a:t> №2(1)</a:t>
            </a:r>
          </a:p>
          <a:p>
            <a:r>
              <a:rPr lang="ru-RU" sz="3300" dirty="0" smtClean="0"/>
              <a:t>Аннотация: Рассмотрены вопросы проектирования сборных и монолитных железобетонных конструкций многоэтажных зданий. Приведены необходимые теоретические сведения, практический пример расчета, конструктивные решения, чертежи и схемы.</a:t>
            </a:r>
          </a:p>
          <a:p>
            <a:r>
              <a:rPr lang="ru-RU" sz="3300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5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1642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682752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38.53я73</a:t>
            </a:r>
          </a:p>
          <a:p>
            <a:r>
              <a:rPr lang="ru-RU" sz="7200" dirty="0" smtClean="0"/>
              <a:t>К 89</a:t>
            </a:r>
          </a:p>
          <a:p>
            <a:r>
              <a:rPr lang="ru-RU" sz="7200" dirty="0" smtClean="0"/>
              <a:t>Кузнецов  В. С. </a:t>
            </a:r>
          </a:p>
          <a:p>
            <a:r>
              <a:rPr lang="ru-RU" sz="7200" dirty="0" smtClean="0"/>
              <a:t>Железобетонные монолитные перекрытия и каменные конструкции многоэтажных зданий. Курсовое и дипломное проектирование : учебное пособие.; / В. С. Кузнецов, А. Н. Малахова, Е. А. </a:t>
            </a:r>
            <a:r>
              <a:rPr lang="ru-RU" sz="7200" dirty="0" err="1" smtClean="0"/>
              <a:t>Прокуронова</a:t>
            </a:r>
            <a:r>
              <a:rPr lang="ru-RU" sz="7200" dirty="0" smtClean="0"/>
              <a:t>. - М. :  АСВ, 2011. - 215 с.</a:t>
            </a:r>
          </a:p>
          <a:p>
            <a:r>
              <a:rPr lang="ru-RU" sz="7200" dirty="0" smtClean="0"/>
              <a:t>Аннотация: Рассмотрены вопросы проектирования наиболее часто встречающихся на практике монолитных перекрытий, а также кирпичных стен, столбов и фундаментов многоэтажных зданий. Все положения по проектированию железобетонных конструкций  основаны на СП 52-101-2003. Учебное пособие содержит солидный нормативно - справочный материал по рассматриваемой тематике.</a:t>
            </a:r>
          </a:p>
          <a:p>
            <a:r>
              <a:rPr lang="ru-RU" sz="7200" dirty="0" smtClean="0"/>
              <a:t> Экземпляры: всего:24 -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1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724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538736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34.41я73</a:t>
            </a:r>
          </a:p>
          <a:p>
            <a:r>
              <a:rPr lang="ru-RU" sz="7200" dirty="0" smtClean="0"/>
              <a:t>К 93</a:t>
            </a:r>
          </a:p>
          <a:p>
            <a:r>
              <a:rPr lang="ru-RU" sz="7200" dirty="0" smtClean="0"/>
              <a:t>Курсовое проектирование деталей машин : учебное пособие.; допущено МО РФ / С. А. </a:t>
            </a:r>
            <a:r>
              <a:rPr lang="ru-RU" sz="7200" dirty="0" err="1" smtClean="0"/>
              <a:t>Чернавский</a:t>
            </a:r>
            <a:r>
              <a:rPr lang="ru-RU" sz="7200" dirty="0" smtClean="0"/>
              <a:t>, К. Н. Боков, И. М. </a:t>
            </a:r>
            <a:r>
              <a:rPr lang="ru-RU" sz="7200" dirty="0" err="1" smtClean="0"/>
              <a:t>Чернин</a:t>
            </a:r>
            <a:r>
              <a:rPr lang="ru-RU" sz="7200" dirty="0" smtClean="0"/>
              <a:t>. - 3-е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ИНФРА-М, 2012. - 414 с. </a:t>
            </a:r>
          </a:p>
          <a:p>
            <a:r>
              <a:rPr lang="ru-RU" sz="7200" dirty="0" smtClean="0"/>
              <a:t>Аннотация: Изложены методы расчета приводов, редукторов, передач (зубчатых, червячных, цепных, ременных, планетарных и волновых). Рассмотрены основы конструирования деталей редукторов. Даны примеры проектирования редукторов и передач.</a:t>
            </a:r>
          </a:p>
          <a:p>
            <a:r>
              <a:rPr lang="ru-RU" sz="7200" dirty="0" smtClean="0"/>
              <a:t> Экземпляры: всего:12 -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.(6),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№1(6)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14337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5283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970784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048672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34.500.1я73</a:t>
            </a:r>
          </a:p>
          <a:p>
            <a:r>
              <a:rPr lang="ru-RU" sz="2300" dirty="0" smtClean="0"/>
              <a:t>М 52</a:t>
            </a:r>
          </a:p>
          <a:p>
            <a:r>
              <a:rPr lang="ru-RU" sz="2300" dirty="0" smtClean="0"/>
              <a:t>Меринов  В. П. </a:t>
            </a:r>
          </a:p>
          <a:p>
            <a:r>
              <a:rPr lang="ru-RU" sz="2300" dirty="0" smtClean="0"/>
              <a:t>Технология изготовления деталей. Курсовое проектирование по технологии машиностроения : учебное пособие.; допущено МО и науки РФ / В. П. Меринов, А. М. Козлов , А. Г. </a:t>
            </a:r>
            <a:r>
              <a:rPr lang="ru-RU" sz="2300" dirty="0" err="1" smtClean="0"/>
              <a:t>Схиртладзе</a:t>
            </a:r>
            <a:r>
              <a:rPr lang="ru-RU" sz="2300" dirty="0" smtClean="0"/>
              <a:t>. - 2009. - 264 с.</a:t>
            </a:r>
          </a:p>
          <a:p>
            <a:r>
              <a:rPr lang="ru-RU" sz="2300" dirty="0" smtClean="0"/>
              <a:t>Аннотация: Приведены общие требования к курсовому проекту по технологии машиностроения.</a:t>
            </a:r>
          </a:p>
          <a:p>
            <a:r>
              <a:rPr lang="ru-RU" sz="2300" dirty="0" smtClean="0"/>
              <a:t> Экземпляры: всего:12 - </a:t>
            </a:r>
            <a:r>
              <a:rPr lang="ru-RU" sz="2300" dirty="0" err="1" smtClean="0"/>
              <a:t>аб</a:t>
            </a:r>
            <a:r>
              <a:rPr lang="ru-RU" sz="2300" dirty="0" smtClean="0"/>
              <a:t>.(7), </a:t>
            </a:r>
            <a:r>
              <a:rPr lang="ru-RU" sz="2300" dirty="0" err="1" smtClean="0"/>
              <a:t>Чз</a:t>
            </a:r>
            <a:r>
              <a:rPr lang="ru-RU" sz="2300" dirty="0" smtClean="0"/>
              <a:t> №1(5)</a:t>
            </a:r>
          </a:p>
          <a:p>
            <a:endParaRPr lang="ru-RU" sz="2300" dirty="0" smtClean="0"/>
          </a:p>
          <a:p>
            <a:r>
              <a:rPr lang="ru-RU" sz="2300" dirty="0" smtClean="0"/>
              <a:t> </a:t>
            </a:r>
          </a:p>
          <a:p>
            <a:r>
              <a:rPr lang="ru-RU" sz="2300" dirty="0" smtClean="0"/>
              <a:t> 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 descr="C:\Users\bibl2\Desktop\10056879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96044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970784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88640"/>
            <a:ext cx="4042792" cy="6192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38.5</a:t>
            </a:r>
          </a:p>
          <a:p>
            <a:r>
              <a:rPr lang="ru-RU" dirty="0" smtClean="0"/>
              <a:t>М 90</a:t>
            </a:r>
          </a:p>
          <a:p>
            <a:r>
              <a:rPr lang="ru-RU" dirty="0" err="1" smtClean="0"/>
              <a:t>Мунчак</a:t>
            </a:r>
            <a:r>
              <a:rPr lang="ru-RU" dirty="0" smtClean="0"/>
              <a:t>  Л. А. </a:t>
            </a:r>
          </a:p>
          <a:p>
            <a:r>
              <a:rPr lang="ru-RU" dirty="0" smtClean="0"/>
              <a:t>Конструкции малоэтажного жилого дома (курсовое проектирование) : учебное пособие / Л. А. </a:t>
            </a:r>
            <a:r>
              <a:rPr lang="ru-RU" dirty="0" err="1" smtClean="0"/>
              <a:t>Мунчак</a:t>
            </a:r>
            <a:r>
              <a:rPr lang="ru-RU" dirty="0" smtClean="0"/>
              <a:t>. - М. : Архитектура - С, 2012. - 104 с. : ил.</a:t>
            </a:r>
          </a:p>
          <a:p>
            <a:r>
              <a:rPr lang="ru-RU" dirty="0" smtClean="0"/>
              <a:t>Аннотация: В работе рассмотрены вопросы проектирования кирпичных и </a:t>
            </a:r>
            <a:r>
              <a:rPr lang="ru-RU" dirty="0" err="1" smtClean="0"/>
              <a:t>мелкоблочных</a:t>
            </a:r>
            <a:r>
              <a:rPr lang="ru-RU" dirty="0" smtClean="0"/>
              <a:t> домов со скатными крышами.</a:t>
            </a:r>
          </a:p>
          <a:p>
            <a:r>
              <a:rPr lang="ru-RU" dirty="0" smtClean="0"/>
              <a:t> Экземпляры: всего:25 - </a:t>
            </a:r>
            <a:r>
              <a:rPr lang="ru-RU" dirty="0" err="1" smtClean="0"/>
              <a:t>аб</a:t>
            </a:r>
            <a:r>
              <a:rPr lang="ru-RU" dirty="0" smtClean="0"/>
              <a:t>.(3), </a:t>
            </a:r>
            <a:r>
              <a:rPr lang="ru-RU" dirty="0" err="1" smtClean="0"/>
              <a:t>Чз</a:t>
            </a:r>
            <a:r>
              <a:rPr lang="ru-RU" dirty="0" smtClean="0"/>
              <a:t> №2(23)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2289" name="Picture 1" descr="C:\Users\bibl2\Desktop\757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42792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90465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34.41я73</a:t>
            </a:r>
          </a:p>
          <a:p>
            <a:r>
              <a:rPr lang="ru-RU" sz="7200" dirty="0" smtClean="0"/>
              <a:t>П58</a:t>
            </a:r>
          </a:p>
          <a:p>
            <a:r>
              <a:rPr lang="ru-RU" sz="7200" dirty="0" smtClean="0"/>
              <a:t>Попов  С. А. </a:t>
            </a:r>
          </a:p>
          <a:p>
            <a:r>
              <a:rPr lang="ru-RU" sz="7200" dirty="0" smtClean="0"/>
              <a:t>Курсовое проектирование по теории механизмов и механике машин : учебное  пособие.; рекомендовано МО и науки РФ / С.А. Попов, Г.А.Тимофеев . - 6-е изд., стереотипное. - М. : Высшая школа, 2008. - 458 с. : ил</a:t>
            </a:r>
          </a:p>
          <a:p>
            <a:r>
              <a:rPr lang="ru-RU" sz="7200" dirty="0" smtClean="0"/>
              <a:t>Аннотация: Изложены общие методы проектирования механизмов и основы механики машин и приборов различного назначения; расчеты даны с использованием аналитических и графических методов, приведена методика составления алгоритмов и применения стандартных подпрограмм вычислений на ЭВМ.</a:t>
            </a:r>
          </a:p>
          <a:p>
            <a:r>
              <a:rPr lang="ru-RU" sz="7200" dirty="0" smtClean="0"/>
              <a:t> Экземпляры: всего:5 -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№1(5)</a:t>
            </a:r>
          </a:p>
          <a:p>
            <a:r>
              <a:rPr lang="ru-RU" sz="7200" dirty="0" smtClean="0"/>
              <a:t>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5" name="Picture 1" descr="C:\Users\bibl2\Desktop\20415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970784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5865515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4500" dirty="0" smtClean="0"/>
              <a:t>38.5я73</a:t>
            </a:r>
          </a:p>
          <a:p>
            <a:r>
              <a:rPr lang="ru-RU" sz="4500" dirty="0" smtClean="0"/>
              <a:t>П 79</a:t>
            </a:r>
          </a:p>
          <a:p>
            <a:r>
              <a:rPr lang="ru-RU" sz="4500" dirty="0" smtClean="0"/>
              <a:t>Проектирование несущих конструкций многоэтажного каркасного здания : учебное пособие для курсового и дипломного проектирования (Железобетонные и каменные конструкции) / С. В. Горбатов [и др.]. - М. : Издательство АСВ, 2016. - 196 с.</a:t>
            </a:r>
          </a:p>
          <a:p>
            <a:r>
              <a:rPr lang="ru-RU" sz="4500" dirty="0" smtClean="0"/>
              <a:t>Аннотация: Учебное пособие для студентов направления подготовки 08.05.01 "Строительство уникальных зданий и сооружений" и 08.03.01 "Строительство". Приведены схемы армирования всех несущих конструкций.</a:t>
            </a:r>
          </a:p>
          <a:p>
            <a:r>
              <a:rPr lang="ru-RU" sz="4500" dirty="0" smtClean="0"/>
              <a:t> Экземпляры: всего:15 - </a:t>
            </a:r>
            <a:r>
              <a:rPr lang="ru-RU" sz="4500" dirty="0" err="1" smtClean="0"/>
              <a:t>Чз</a:t>
            </a:r>
            <a:r>
              <a:rPr lang="ru-RU" sz="4500" dirty="0" smtClean="0"/>
              <a:t> №2(2), </a:t>
            </a:r>
            <a:r>
              <a:rPr lang="ru-RU" sz="4500" dirty="0" err="1" smtClean="0"/>
              <a:t>аб</a:t>
            </a:r>
            <a:r>
              <a:rPr lang="ru-RU" sz="4500" dirty="0" smtClean="0"/>
              <a:t>.(13)</a:t>
            </a:r>
          </a:p>
          <a:p>
            <a:endParaRPr lang="ru-RU" sz="4500" dirty="0" smtClean="0"/>
          </a:p>
          <a:p>
            <a:r>
              <a:rPr lang="ru-RU" sz="45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1" name="Picture 1" descr="C:\Users\bibl2\Desktop\1014476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42792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260648"/>
            <a:ext cx="3898776" cy="6264696"/>
          </a:xfrm>
        </p:spPr>
        <p:txBody>
          <a:bodyPr>
            <a:noAutofit/>
          </a:bodyPr>
          <a:lstStyle/>
          <a:p>
            <a:r>
              <a:rPr lang="ru-RU" sz="1800" dirty="0" smtClean="0"/>
              <a:t>34.5-02я73</a:t>
            </a:r>
          </a:p>
          <a:p>
            <a:r>
              <a:rPr lang="ru-RU" sz="1800" dirty="0" smtClean="0"/>
              <a:t>П 79</a:t>
            </a:r>
          </a:p>
          <a:p>
            <a:r>
              <a:rPr lang="ru-RU" sz="1800" dirty="0" smtClean="0"/>
              <a:t>Проектирование технологических операций металлообработки : учеб. пособие.; / Л. А. </a:t>
            </a:r>
            <a:r>
              <a:rPr lang="ru-RU" sz="1800" dirty="0" err="1" smtClean="0"/>
              <a:t>Чупина</a:t>
            </a:r>
            <a:r>
              <a:rPr lang="ru-RU" sz="1800" dirty="0" smtClean="0"/>
              <a:t> [и др.]. - 2013. - 636 с.</a:t>
            </a:r>
          </a:p>
          <a:p>
            <a:r>
              <a:rPr lang="ru-RU" sz="1800" dirty="0" smtClean="0"/>
              <a:t>Аннотация: Изложены общие сведения по методике проектирования технологических операций металлообработки. Пособие содержит методический и справочный материал для выполнения курсовых и дипломных проектов студентами машиностроительных направлений.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.(7),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№1(5)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9217" name="Picture 1" descr="C:\Users\bibl2\Desktop\8829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244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456384" cy="5472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39.33-08я723</a:t>
            </a:r>
          </a:p>
          <a:p>
            <a:r>
              <a:rPr lang="ru-RU" sz="7200" dirty="0" smtClean="0"/>
              <a:t>С 24</a:t>
            </a:r>
          </a:p>
          <a:p>
            <a:r>
              <a:rPr lang="ru-RU" sz="7200" dirty="0" smtClean="0"/>
              <a:t>Светлов М. В. </a:t>
            </a:r>
          </a:p>
          <a:p>
            <a:r>
              <a:rPr lang="ru-RU" sz="7200" dirty="0" smtClean="0"/>
              <a:t>Техническое обслуживание и ремонт автомобильного транспорта. Дипломное проектирование : учебно-методическое пособие.;  / М. В. Светлов. - М. : КНОРУС, 2011. - 320 с. -</a:t>
            </a:r>
          </a:p>
          <a:p>
            <a:r>
              <a:rPr lang="ru-RU" sz="7200" dirty="0" smtClean="0"/>
              <a:t> Аннотация: Рассматривается методология выполнения выпускных квалификационных работ (дипломных проектов) по специальности 190604 "Техническое обслуживание и ремонт автотранспорта". Приведены необходимые для проектирования теоретические материалы, требования по оформлению, справочные и технические данные, примеры выполнения пояснительной записки и графической части проекта. </a:t>
            </a:r>
          </a:p>
          <a:p>
            <a:r>
              <a:rPr lang="ru-RU" sz="7200" dirty="0" smtClean="0"/>
              <a:t>Экземпляры: всего:30 -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.(28),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3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004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65.305.48я73</a:t>
            </a:r>
          </a:p>
          <a:p>
            <a:r>
              <a:rPr lang="ru-RU" sz="7200" dirty="0" smtClean="0"/>
              <a:t>С 42</a:t>
            </a:r>
          </a:p>
          <a:p>
            <a:r>
              <a:rPr lang="ru-RU" sz="7200" dirty="0" smtClean="0"/>
              <a:t>Скворцов  Ю. В. </a:t>
            </a:r>
          </a:p>
          <a:p>
            <a:r>
              <a:rPr lang="ru-RU" sz="7200" dirty="0" smtClean="0"/>
              <a:t>Организационно - экономические вопросы в дипломном проектировании : учебное пособие.; допущено УМО вузов по университетскому политехническому образованию / Ю. В. Скворцов. - М. : Высшая школа, 2006. - 399 с. : ил</a:t>
            </a:r>
          </a:p>
          <a:p>
            <a:r>
              <a:rPr lang="ru-RU" sz="7200" dirty="0" smtClean="0"/>
              <a:t>Аннотация: Цель учебного пособия - помочь студентам инженерных специальностей вузов в выполнении организационно - экономической части (ОЭЧ) дипломных проектов. В книге даны рекомендации по выбору задания в зависимости от особенностей дипломного проектирования. Приведены примеры расчета по каждому из типовых направлений организационно - экономической части дипломных проектов.</a:t>
            </a:r>
          </a:p>
          <a:p>
            <a:pPr>
              <a:buNone/>
            </a:pPr>
            <a:r>
              <a:rPr lang="ru-RU" sz="8000" dirty="0" smtClean="0"/>
              <a:t>	 Экземпляры: всего:10 -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№1(2), </a:t>
            </a:r>
            <a:r>
              <a:rPr lang="ru-RU" sz="8000" dirty="0" err="1" smtClean="0"/>
              <a:t>аб</a:t>
            </a:r>
            <a:r>
              <a:rPr lang="ru-RU" sz="8000" dirty="0" smtClean="0"/>
              <a:t>.(8)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pPr>
              <a:buNone/>
            </a:pPr>
            <a:r>
              <a:rPr lang="ru-RU" sz="8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69" name="Picture 1" descr="C:\Users\bibl2\Desktop\10004524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8884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168352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5865515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1800" dirty="0" smtClean="0"/>
              <a:t>39.35я73</a:t>
            </a:r>
          </a:p>
          <a:p>
            <a:r>
              <a:rPr lang="ru-RU" sz="1800" dirty="0" smtClean="0"/>
              <a:t>А 22</a:t>
            </a:r>
          </a:p>
          <a:p>
            <a:r>
              <a:rPr lang="ru-RU" sz="1800" dirty="0" smtClean="0"/>
              <a:t>Автомобильные двигатели: Курсовое проектирование : учебное пособие / под </a:t>
            </a:r>
            <a:r>
              <a:rPr lang="ru-RU" sz="1800" dirty="0" err="1" smtClean="0"/>
              <a:t>ред</a:t>
            </a:r>
            <a:r>
              <a:rPr lang="ru-RU" sz="1800" dirty="0" smtClean="0"/>
              <a:t> М. Г. Шатрова. - 2-е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- М. : Академия, 2012. - 256 с.</a:t>
            </a:r>
          </a:p>
          <a:p>
            <a:r>
              <a:rPr lang="ru-RU" sz="1800" dirty="0" smtClean="0"/>
              <a:t>Аннотация: Приведена методика классического теплового расчета двигателя</a:t>
            </a:r>
            <a:r>
              <a:rPr lang="ru-RU" sz="1800" dirty="0" smtClean="0"/>
              <a:t>. Изложена методика конструктивной разработки двигателя. Приведена необходимая справочная  информация, обеспечивающая работу над проектом.</a:t>
            </a:r>
            <a:endParaRPr lang="ru-RU" sz="1800" dirty="0" smtClean="0"/>
          </a:p>
          <a:p>
            <a:r>
              <a:rPr lang="ru-RU" sz="1800" dirty="0" smtClean="0"/>
              <a:t>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8" name="Picture 4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16835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3528392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34.41я73</a:t>
            </a:r>
          </a:p>
          <a:p>
            <a:r>
              <a:rPr lang="ru-RU" sz="7200" dirty="0" smtClean="0"/>
              <a:t>С 50</a:t>
            </a:r>
          </a:p>
          <a:p>
            <a:r>
              <a:rPr lang="ru-RU" sz="7200" dirty="0" err="1" smtClean="0"/>
              <a:t>Смелягин</a:t>
            </a:r>
            <a:r>
              <a:rPr lang="ru-RU" sz="7200" dirty="0" smtClean="0"/>
              <a:t> А.И. </a:t>
            </a:r>
          </a:p>
          <a:p>
            <a:r>
              <a:rPr lang="ru-RU" sz="7200" dirty="0" smtClean="0"/>
              <a:t>Теория механизмов и машин. Курсовое проектирование : учебное пособие.; допущено УМО по образованию  в области автоматизированного машиностроения / А. И. </a:t>
            </a:r>
            <a:r>
              <a:rPr lang="ru-RU" sz="7200" dirty="0" err="1" smtClean="0"/>
              <a:t>Смелягин</a:t>
            </a:r>
            <a:r>
              <a:rPr lang="ru-RU" sz="7200" dirty="0" smtClean="0"/>
              <a:t>. - М. : ИНФРА-М, 2007. - 263 с. - (Высшее образование)</a:t>
            </a:r>
          </a:p>
          <a:p>
            <a:r>
              <a:rPr lang="ru-RU" sz="7200" dirty="0" smtClean="0"/>
              <a:t>Аннотация: В настоящем учебном пособии даны рекомендации по выполнению курсовых работ и проектов по ТММ. Приведены требования к оформлению проектов и указан график его выполнения. Рассмотрены вопросы структурного и кинематического анализа различных механизмов. Пособие содержит как справочные материалы, так и пример анализа механизма поперечного строгального станка.</a:t>
            </a:r>
          </a:p>
          <a:p>
            <a:r>
              <a:rPr lang="ru-RU" sz="7200" dirty="0" smtClean="0"/>
              <a:t> Экземпляры: всего:65 -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№1(5), Аб.(60)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5" name="Picture 1" descr="C:\Users\bibl2\Desktop\33138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283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3456384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32656"/>
            <a:ext cx="3826768" cy="579350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dirty="0" smtClean="0"/>
              <a:t>38.54я73</a:t>
            </a:r>
          </a:p>
          <a:p>
            <a:r>
              <a:rPr lang="ru-RU" sz="7200" dirty="0" smtClean="0"/>
              <a:t>С 56</a:t>
            </a:r>
          </a:p>
          <a:p>
            <a:r>
              <a:rPr lang="ru-RU" sz="7200" dirty="0" smtClean="0"/>
              <a:t>Современные </a:t>
            </a:r>
            <a:r>
              <a:rPr lang="ru-RU" sz="7200" dirty="0" smtClean="0"/>
              <a:t>технологии расчета и проектирования металлических и деревянных конструкций. Курсовое и дипломное проектирование. Исследовательские задачи : учебное пособие.; </a:t>
            </a:r>
            <a:r>
              <a:rPr lang="ru-RU" sz="7200" dirty="0" smtClean="0"/>
              <a:t>/ </a:t>
            </a:r>
            <a:r>
              <a:rPr lang="ru-RU" sz="7200" dirty="0" smtClean="0"/>
              <a:t>М. С. Барабаш [и др.] ; ред. А. А. Нилов. - М. :  АСВ, 2010. - 336 с.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Рассмотрены вопросы автоматизированного расчета и проектирования строительных металлических конструкций.</a:t>
            </a:r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всего:12 -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.(10)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1478693334_barabash-sovremennye-tehnologii-rascheta-i-proektirovaniya-konstrukci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548680"/>
            <a:ext cx="3456383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76464" cy="58326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042792" cy="6048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7200" dirty="0" smtClean="0"/>
              <a:t> </a:t>
            </a:r>
            <a:r>
              <a:rPr lang="ru-RU" sz="7200" dirty="0" smtClean="0"/>
              <a:t> 34.42я73</a:t>
            </a:r>
          </a:p>
          <a:p>
            <a:r>
              <a:rPr lang="ru-RU" sz="7200" dirty="0" smtClean="0"/>
              <a:t>Т 33</a:t>
            </a:r>
          </a:p>
          <a:p>
            <a:r>
              <a:rPr lang="ru-RU" sz="7200" dirty="0" smtClean="0"/>
              <a:t>Теория </a:t>
            </a:r>
            <a:r>
              <a:rPr lang="ru-RU" sz="7200" dirty="0" smtClean="0"/>
              <a:t>механизмов и машин. Курсовое проектирование : учебное пособие.; рекомендовано Научно - методическим советом МО и науки РФ / ред.: Г. А. Тимофеев , Н. В. Умнов.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МГТУ им. Н.Э. Баумана, 2012. - 169 с.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Приведены методики и примеры выполнения листов курсового проекта с использованием графических пакетов </a:t>
            </a:r>
            <a:r>
              <a:rPr lang="ru-RU" sz="7200" dirty="0" err="1" smtClean="0"/>
              <a:t>AutoCAD</a:t>
            </a:r>
            <a:r>
              <a:rPr lang="ru-RU" sz="7200" dirty="0" smtClean="0"/>
              <a:t>, КОМПАС, математического пакета </a:t>
            </a:r>
            <a:r>
              <a:rPr lang="ru-RU" sz="7200" dirty="0" err="1" smtClean="0"/>
              <a:t>MathCAD</a:t>
            </a:r>
            <a:r>
              <a:rPr lang="ru-RU" sz="7200" dirty="0" smtClean="0"/>
              <a:t>, а также характеристики асинхронных двигателей.</a:t>
            </a:r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всего:12 -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.(7),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№1(5)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bibl2\Desktop\41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1764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00400" cy="5400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5904696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 </a:t>
            </a:r>
            <a:r>
              <a:rPr lang="ru-RU" sz="3300" dirty="0" smtClean="0"/>
              <a:t> 34.5</a:t>
            </a:r>
          </a:p>
          <a:p>
            <a:r>
              <a:rPr lang="ru-RU" sz="3300" dirty="0" smtClean="0"/>
              <a:t>Т 38</a:t>
            </a:r>
          </a:p>
          <a:p>
            <a:r>
              <a:rPr lang="ru-RU" sz="3300" dirty="0" smtClean="0"/>
              <a:t>Технология </a:t>
            </a:r>
            <a:r>
              <a:rPr lang="ru-RU" sz="3300" dirty="0" smtClean="0"/>
              <a:t>машиностроения. Курсовое и дипломное проектирование : учебное пособие / М. Ф. Пашкевич [и др.] ; ред.: А. А. </a:t>
            </a:r>
            <a:r>
              <a:rPr lang="ru-RU" sz="3300" dirty="0" err="1" smtClean="0"/>
              <a:t>Жолобов</a:t>
            </a:r>
            <a:r>
              <a:rPr lang="ru-RU" sz="3300" dirty="0" smtClean="0"/>
              <a:t>, В. И. </a:t>
            </a:r>
            <a:r>
              <a:rPr lang="ru-RU" sz="3300" dirty="0" err="1" smtClean="0"/>
              <a:t>Аверченков</a:t>
            </a:r>
            <a:r>
              <a:rPr lang="ru-RU" sz="3300" dirty="0" smtClean="0"/>
              <a:t>. - Старый Оскол : ТНТ, 2015. - 444 с.</a:t>
            </a:r>
          </a:p>
          <a:p>
            <a:r>
              <a:rPr lang="ru-RU" sz="3300" dirty="0" smtClean="0"/>
              <a:t>Аннотация</a:t>
            </a:r>
            <a:r>
              <a:rPr lang="ru-RU" sz="3300" dirty="0" smtClean="0"/>
              <a:t>: В учебном пособии изложена общая методика выполнения всех разделов курсовых и дипломных проектов по технологии механической обработки деталей и сборки машин.</a:t>
            </a:r>
          </a:p>
          <a:p>
            <a:r>
              <a:rPr lang="ru-RU" sz="3300" dirty="0" smtClean="0"/>
              <a:t>Экземпляры</a:t>
            </a:r>
            <a:r>
              <a:rPr lang="ru-RU" sz="3300" dirty="0" smtClean="0"/>
              <a:t>: всего:15 - </a:t>
            </a:r>
            <a:r>
              <a:rPr lang="ru-RU" sz="3300" dirty="0" err="1" smtClean="0"/>
              <a:t>аб</a:t>
            </a:r>
            <a:r>
              <a:rPr lang="ru-RU" sz="3300" dirty="0" smtClean="0"/>
              <a:t>.(13), </a:t>
            </a:r>
            <a:r>
              <a:rPr lang="ru-RU" sz="3300" dirty="0" err="1" smtClean="0"/>
              <a:t>Чз</a:t>
            </a:r>
            <a:r>
              <a:rPr lang="ru-RU" sz="3300" dirty="0" smtClean="0"/>
              <a:t> №1(2)</a:t>
            </a:r>
          </a:p>
          <a:p>
            <a:endParaRPr lang="ru-RU" sz="3300" dirty="0" smtClean="0"/>
          </a:p>
          <a:p>
            <a:r>
              <a:rPr lang="ru-RU" sz="3300" dirty="0" smtClean="0"/>
              <a:t> </a:t>
            </a:r>
          </a:p>
          <a:p>
            <a:r>
              <a:rPr lang="ru-RU" sz="33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004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8640"/>
            <a:ext cx="4402832" cy="61207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39.1я73</a:t>
            </a:r>
          </a:p>
          <a:p>
            <a:r>
              <a:rPr lang="ru-RU" dirty="0" smtClean="0"/>
              <a:t>Т 87</a:t>
            </a:r>
          </a:p>
          <a:p>
            <a:r>
              <a:rPr lang="ru-RU" dirty="0" err="1" smtClean="0"/>
              <a:t>Туревский</a:t>
            </a:r>
            <a:r>
              <a:rPr lang="en-US" dirty="0" smtClean="0"/>
              <a:t> </a:t>
            </a:r>
            <a:r>
              <a:rPr lang="ru-RU" dirty="0" smtClean="0"/>
              <a:t> И. С. </a:t>
            </a:r>
            <a:endParaRPr lang="ru-RU" dirty="0" smtClean="0"/>
          </a:p>
          <a:p>
            <a:r>
              <a:rPr lang="ru-RU" dirty="0" smtClean="0"/>
              <a:t>Дипломное проектирование автотранспортных предприятий : учебное пособие / И. С. </a:t>
            </a:r>
            <a:r>
              <a:rPr lang="ru-RU" dirty="0" err="1" smtClean="0"/>
              <a:t>Туревский</a:t>
            </a:r>
            <a:r>
              <a:rPr lang="ru-RU" dirty="0" smtClean="0"/>
              <a:t>. - М. : ИД "ФОРУМ": ИНФРА-М, 2015. - 240 с.: ил. - (Профессиональное образование)</a:t>
            </a:r>
          </a:p>
          <a:p>
            <a:r>
              <a:rPr lang="ru-RU" dirty="0" smtClean="0"/>
              <a:t>Аннотация</a:t>
            </a:r>
            <a:r>
              <a:rPr lang="ru-RU" dirty="0" smtClean="0"/>
              <a:t>: Приведена возможная тематика проектов, даны рекомендации по оформлению пояснительной записки и графической части проекта, подробно изложены методические рекомендации выполнения основных частей дипломного проекта.</a:t>
            </a:r>
          </a:p>
          <a:p>
            <a:r>
              <a:rPr lang="ru-RU" dirty="0" smtClean="0"/>
              <a:t> 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.(12), </a:t>
            </a:r>
            <a:r>
              <a:rPr lang="ru-RU" dirty="0" err="1" smtClean="0"/>
              <a:t>Чз</a:t>
            </a:r>
            <a:r>
              <a:rPr lang="ru-RU" dirty="0" smtClean="0"/>
              <a:t> №2(2), СБО.(1)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10124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7240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538736" cy="5256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38.623я73</a:t>
            </a:r>
          </a:p>
          <a:p>
            <a:r>
              <a:rPr lang="ru-RU" sz="7200" dirty="0" smtClean="0"/>
              <a:t>У -18</a:t>
            </a:r>
          </a:p>
          <a:p>
            <a:r>
              <a:rPr lang="ru-RU" sz="7200" dirty="0" smtClean="0"/>
              <a:t>Уваров  В. Ф. </a:t>
            </a:r>
            <a:endParaRPr lang="ru-RU" sz="7200" dirty="0" smtClean="0"/>
          </a:p>
          <a:p>
            <a:r>
              <a:rPr lang="ru-RU" sz="7200" dirty="0" smtClean="0"/>
              <a:t>Технологическое проектирование процессов земляных работ. Курсовое проектирование : учебное пособие для </a:t>
            </a:r>
            <a:r>
              <a:rPr lang="ru-RU" sz="7200" dirty="0" smtClean="0"/>
              <a:t>вузов/ </a:t>
            </a:r>
            <a:r>
              <a:rPr lang="ru-RU" sz="7200" dirty="0" smtClean="0"/>
              <a:t>В. Ф. Уваров, Л. В. </a:t>
            </a:r>
            <a:r>
              <a:rPr lang="ru-RU" sz="7200" dirty="0" err="1" smtClean="0"/>
              <a:t>Краснюк</a:t>
            </a:r>
            <a:r>
              <a:rPr lang="ru-RU" sz="7200" dirty="0" smtClean="0"/>
              <a:t>. - 2-е изд., </a:t>
            </a:r>
            <a:r>
              <a:rPr lang="ru-RU" sz="7200" dirty="0" err="1" smtClean="0"/>
              <a:t>перераб</a:t>
            </a:r>
            <a:r>
              <a:rPr lang="ru-RU" sz="7200" dirty="0" smtClean="0"/>
              <a:t>. и доп. - М. : Ассоциация строительных вузов, 2007. - 272 с.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Изложена методика технологического проектирования процессов земляных работ и приведены рекомендации по выполнению курсовых проектов в форме технологической карты. Освещены вопросы организации поточного производства земляных работ при вертикальной планировке строительной площадки. Приведены примеры технологического проектирования комплексных процессов вертикальной планировки и разработки котлована/.</a:t>
            </a:r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всего:3 -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.(2)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bibl2\Desktop\1000765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5283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610744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38.6я73</a:t>
            </a:r>
          </a:p>
          <a:p>
            <a:r>
              <a:rPr lang="ru-RU" sz="7200" dirty="0" smtClean="0"/>
              <a:t>Х 18</a:t>
            </a:r>
          </a:p>
          <a:p>
            <a:r>
              <a:rPr lang="ru-RU" sz="7200" dirty="0" err="1" smtClean="0"/>
              <a:t>Хамзин</a:t>
            </a:r>
            <a:r>
              <a:rPr lang="ru-RU" sz="7200" dirty="0" smtClean="0"/>
              <a:t>  С. К. </a:t>
            </a:r>
            <a:endParaRPr lang="ru-RU" sz="7200" dirty="0" smtClean="0"/>
          </a:p>
          <a:p>
            <a:r>
              <a:rPr lang="ru-RU" sz="7200" dirty="0" smtClean="0"/>
              <a:t>Технология строительного производства. Курсовое и дипломное проектирование : учебное пособие для строительных специальностей вузов.; </a:t>
            </a:r>
            <a:r>
              <a:rPr lang="ru-RU" sz="7200" dirty="0" smtClean="0"/>
              <a:t> </a:t>
            </a:r>
            <a:r>
              <a:rPr lang="ru-RU" sz="7200" dirty="0" smtClean="0"/>
              <a:t>С. К. </a:t>
            </a:r>
            <a:r>
              <a:rPr lang="ru-RU" sz="7200" dirty="0" err="1" smtClean="0"/>
              <a:t>Хамзин</a:t>
            </a:r>
            <a:r>
              <a:rPr lang="ru-RU" sz="7200" dirty="0" smtClean="0"/>
              <a:t>, А. К. Карасев. - Подольск : Интеграл, 2013. - 216 с.</a:t>
            </a:r>
          </a:p>
          <a:p>
            <a:r>
              <a:rPr lang="ru-RU" sz="7200" dirty="0" smtClean="0"/>
              <a:t> Экземпляры: всего:25 -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.(23),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r>
              <a:rPr lang="ru-RU" sz="7200" dirty="0" smtClean="0"/>
              <a:t>Аннотация: Изложена методика разработки курсовых и дипломных проектов производства основных видов строительных работ, их состав и содержание.  Приведены общие и частные методические указания, которые базируются на прогрессивной технологии и рациональной организации процессов производства.</a:t>
            </a:r>
          </a:p>
          <a:p>
            <a:r>
              <a:rPr lang="ru-RU" sz="7200" dirty="0" smtClean="0"/>
              <a:t>.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bibl2\Desktop\01024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004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466728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34.44</a:t>
            </a:r>
          </a:p>
          <a:p>
            <a:r>
              <a:rPr lang="ru-RU" sz="1900" dirty="0" smtClean="0"/>
              <a:t>Ч-49</a:t>
            </a:r>
          </a:p>
          <a:p>
            <a:r>
              <a:rPr lang="ru-RU" sz="1900" dirty="0" err="1" smtClean="0"/>
              <a:t>Чернилевский</a:t>
            </a:r>
            <a:r>
              <a:rPr lang="ru-RU" sz="1900" dirty="0" smtClean="0"/>
              <a:t>  Д. В</a:t>
            </a:r>
            <a:r>
              <a:rPr lang="ru-RU" sz="1900" dirty="0" smtClean="0"/>
              <a:t>. </a:t>
            </a:r>
          </a:p>
          <a:p>
            <a:r>
              <a:rPr lang="ru-RU" sz="1900" dirty="0" smtClean="0"/>
              <a:t>Детали машин. Проектирование приводов технологического оборудования : </a:t>
            </a:r>
            <a:r>
              <a:rPr lang="ru-RU" sz="1900" dirty="0" smtClean="0"/>
              <a:t> Д.В</a:t>
            </a:r>
            <a:r>
              <a:rPr lang="ru-RU" sz="1900" dirty="0" smtClean="0"/>
              <a:t>. </a:t>
            </a:r>
            <a:r>
              <a:rPr lang="ru-RU" sz="1900" dirty="0" err="1" smtClean="0"/>
              <a:t>Чернилевский</a:t>
            </a:r>
            <a:r>
              <a:rPr lang="ru-RU" sz="1900" dirty="0" smtClean="0"/>
              <a:t>. - 2-е изд., </a:t>
            </a:r>
            <a:r>
              <a:rPr lang="ru-RU" sz="1900" dirty="0" err="1" smtClean="0"/>
              <a:t>испр</a:t>
            </a:r>
            <a:r>
              <a:rPr lang="ru-RU" sz="1900" dirty="0" smtClean="0"/>
              <a:t>. - М. : Машиностроение, 2002. - 560 с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Аннотация: Изложены основы  теории и расчета деталей машин; методология и методика проектирования механических передач и электромеханических приводов технологического оборудования. Материал дан для выполнения комплексной инженерной задачи – курсового проекта или расчетно-графической работы.</a:t>
            </a:r>
            <a:endParaRPr lang="ru-RU" sz="1900" dirty="0" smtClean="0"/>
          </a:p>
          <a:p>
            <a:r>
              <a:rPr lang="ru-RU" sz="1900" dirty="0" smtClean="0"/>
              <a:t> Экземпляры: всего:95 -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.(93),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№1(2), (1).</a:t>
            </a:r>
          </a:p>
          <a:p>
            <a:r>
              <a:rPr lang="ru-RU" sz="1900" dirty="0" smtClean="0"/>
              <a:t> </a:t>
            </a:r>
          </a:p>
          <a:p>
            <a:r>
              <a:rPr lang="ru-RU" sz="19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08400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45638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10744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34.42</a:t>
            </a:r>
          </a:p>
          <a:p>
            <a:r>
              <a:rPr lang="ru-RU" sz="1800" dirty="0" smtClean="0"/>
              <a:t>Ш39</a:t>
            </a:r>
          </a:p>
          <a:p>
            <a:r>
              <a:rPr lang="ru-RU" sz="1800" dirty="0" err="1" smtClean="0"/>
              <a:t>Шейнблит</a:t>
            </a:r>
            <a:r>
              <a:rPr lang="ru-RU" sz="1800" dirty="0" smtClean="0"/>
              <a:t>  А. Е. </a:t>
            </a:r>
            <a:endParaRPr lang="ru-RU" sz="1800" dirty="0" smtClean="0"/>
          </a:p>
          <a:p>
            <a:r>
              <a:rPr lang="ru-RU" sz="1800" dirty="0" smtClean="0"/>
              <a:t>Курсовое проектирование деталей машин : учеб. пособие / А.Е. </a:t>
            </a:r>
            <a:r>
              <a:rPr lang="ru-RU" sz="1800" dirty="0" err="1" smtClean="0"/>
              <a:t>Шейнблит</a:t>
            </a:r>
            <a:r>
              <a:rPr lang="ru-RU" sz="1800" dirty="0" smtClean="0"/>
              <a:t>. - 2-е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Калининград : </a:t>
            </a:r>
            <a:r>
              <a:rPr lang="ru-RU" sz="1800" dirty="0" err="1" smtClean="0"/>
              <a:t>Янтар</a:t>
            </a:r>
            <a:r>
              <a:rPr lang="ru-RU" sz="1800" dirty="0" smtClean="0"/>
              <a:t>. сказ, 2005. - 456 с. : ил</a:t>
            </a:r>
          </a:p>
          <a:p>
            <a:r>
              <a:rPr lang="ru-RU" sz="1800" dirty="0" smtClean="0"/>
              <a:t>Аннотация</a:t>
            </a:r>
            <a:r>
              <a:rPr lang="ru-RU" sz="1800" dirty="0" smtClean="0"/>
              <a:t>: В пособии разработаны технические задания на проектирование; даны нормы, методы и правила расчета и конструирования механических передач и их деталей. </a:t>
            </a:r>
          </a:p>
          <a:p>
            <a:r>
              <a:rPr lang="ru-RU" sz="1800" dirty="0" smtClean="0"/>
              <a:t>Экземпляры</a:t>
            </a:r>
            <a:r>
              <a:rPr lang="ru-RU" sz="1800" dirty="0" smtClean="0"/>
              <a:t>: всего:49 -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.(49),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8194" name="Picture 2" descr="C:\Users\bibl2\Desktop\00269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004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82752" cy="5544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32656"/>
            <a:ext cx="4474840" cy="5976704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31.29-5-02я7</a:t>
            </a:r>
          </a:p>
          <a:p>
            <a:r>
              <a:rPr lang="ru-RU" sz="1900" dirty="0" smtClean="0"/>
              <a:t>Ш 54</a:t>
            </a:r>
          </a:p>
          <a:p>
            <a:r>
              <a:rPr lang="ru-RU" sz="1900" dirty="0" err="1" smtClean="0"/>
              <a:t>Шеховцов</a:t>
            </a:r>
            <a:r>
              <a:rPr lang="ru-RU" sz="1900" dirty="0" smtClean="0"/>
              <a:t>  В. П. </a:t>
            </a:r>
            <a:endParaRPr lang="ru-RU" sz="1900" dirty="0" smtClean="0"/>
          </a:p>
          <a:p>
            <a:r>
              <a:rPr lang="ru-RU" sz="1900" dirty="0" smtClean="0"/>
              <a:t>Расчет и проектирование схем электроснабжения. Методическое пособие для курсового проектирования : учебное пособие.; допущено МО РФ / В. П. </a:t>
            </a:r>
            <a:r>
              <a:rPr lang="ru-RU" sz="1900" dirty="0" err="1" smtClean="0"/>
              <a:t>Шеховцов</a:t>
            </a:r>
            <a:r>
              <a:rPr lang="ru-RU" sz="1900" dirty="0" smtClean="0"/>
              <a:t>. - 2-е изд., </a:t>
            </a:r>
            <a:r>
              <a:rPr lang="ru-RU" sz="1900" dirty="0" err="1" smtClean="0"/>
              <a:t>испр</a:t>
            </a:r>
            <a:r>
              <a:rPr lang="ru-RU" sz="1900" dirty="0" smtClean="0"/>
              <a:t>. и доп. - М. : Форум, 2012. - 214 с. - (Профессиональное образование)</a:t>
            </a:r>
          </a:p>
          <a:p>
            <a:r>
              <a:rPr lang="ru-RU" sz="1900" dirty="0" smtClean="0"/>
              <a:t>Аннотация</a:t>
            </a:r>
            <a:r>
              <a:rPr lang="ru-RU" sz="1900" dirty="0" smtClean="0"/>
              <a:t>: Приведены методика выполнения и примеры расчетов практических заданий по дисциплине "Электроснабжение отрасли".</a:t>
            </a:r>
          </a:p>
          <a:p>
            <a:r>
              <a:rPr lang="ru-RU" sz="1900" dirty="0" smtClean="0"/>
              <a:t>Экземпляры</a:t>
            </a:r>
            <a:r>
              <a:rPr lang="ru-RU" sz="1900" dirty="0" smtClean="0"/>
              <a:t>: всего:13 -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.(11),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7240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31236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38.7я73</a:t>
            </a:r>
          </a:p>
          <a:p>
            <a:r>
              <a:rPr lang="ru-RU" sz="7200" dirty="0" smtClean="0"/>
              <a:t>Г 13</a:t>
            </a:r>
          </a:p>
          <a:p>
            <a:r>
              <a:rPr lang="ru-RU" sz="7200" dirty="0" err="1" smtClean="0"/>
              <a:t>Гаевой</a:t>
            </a:r>
            <a:r>
              <a:rPr lang="ru-RU" sz="7200" dirty="0" smtClean="0"/>
              <a:t>  А. Ф. </a:t>
            </a:r>
          </a:p>
          <a:p>
            <a:r>
              <a:rPr lang="ru-RU" sz="7200" dirty="0" smtClean="0"/>
              <a:t>Курсовое и дипломное проектирование промышленных и гражданских зданий : учебное пособие.; </a:t>
            </a:r>
          </a:p>
          <a:p>
            <a:r>
              <a:rPr lang="ru-RU" sz="7200" dirty="0" smtClean="0"/>
              <a:t>А. Ф. </a:t>
            </a:r>
            <a:r>
              <a:rPr lang="ru-RU" sz="7200" dirty="0" err="1" smtClean="0"/>
              <a:t>Гаевой</a:t>
            </a:r>
            <a:r>
              <a:rPr lang="ru-RU" sz="7200" dirty="0" smtClean="0"/>
              <a:t>, С. А. Усик. - Подольск, 2012. - 264 с.</a:t>
            </a:r>
          </a:p>
          <a:p>
            <a:r>
              <a:rPr lang="ru-RU" sz="7200" dirty="0" smtClean="0"/>
              <a:t>Аннотация: Содержит указания по выполнению курсовых и дипломных проектов промышленных и гражданских зданий. дана методика определения технико-экономических показателей принятых решений. Показано оформление листов графической части и пояснительной записки.</a:t>
            </a:r>
          </a:p>
          <a:p>
            <a:r>
              <a:rPr lang="ru-RU" sz="7200" dirty="0" smtClean="0"/>
              <a:t>Экземпляры: всего:12 -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.(10),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sz="80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__Kursovoe_i_diplomnoe_proektirovanie._Promyshlennye_i_grazhdanskie_zdani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31236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538736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65</a:t>
            </a:r>
          </a:p>
          <a:p>
            <a:r>
              <a:rPr lang="ru-RU" sz="1800" dirty="0" smtClean="0"/>
              <a:t>Ш 95</a:t>
            </a:r>
          </a:p>
          <a:p>
            <a:r>
              <a:rPr lang="ru-RU" sz="1800" dirty="0" err="1" smtClean="0"/>
              <a:t>Шульмин</a:t>
            </a:r>
            <a:r>
              <a:rPr lang="ru-RU" sz="1800" dirty="0" smtClean="0"/>
              <a:t>  В. А. </a:t>
            </a:r>
            <a:endParaRPr lang="ru-RU" sz="1800" dirty="0" smtClean="0"/>
          </a:p>
          <a:p>
            <a:r>
              <a:rPr lang="ru-RU" sz="1800" dirty="0" smtClean="0"/>
              <a:t>Экономическое обоснование в дипломных проектах : учебное пособие / В. А. </a:t>
            </a:r>
            <a:r>
              <a:rPr lang="ru-RU" sz="1800" dirty="0" err="1" smtClean="0"/>
              <a:t>Шульмин</a:t>
            </a:r>
            <a:r>
              <a:rPr lang="ru-RU" sz="1800" dirty="0" smtClean="0"/>
              <a:t>, Т. С. </a:t>
            </a:r>
            <a:r>
              <a:rPr lang="ru-RU" sz="1800" dirty="0" err="1" smtClean="0"/>
              <a:t>Усынина</a:t>
            </a:r>
            <a:r>
              <a:rPr lang="ru-RU" sz="1800" dirty="0" smtClean="0"/>
              <a:t>. - Старый Оскол : ТНТ, 2014. - 192 с.</a:t>
            </a:r>
          </a:p>
          <a:p>
            <a:r>
              <a:rPr lang="ru-RU" sz="1800" dirty="0" smtClean="0"/>
              <a:t>Аннотация</a:t>
            </a:r>
            <a:r>
              <a:rPr lang="ru-RU" sz="1800" dirty="0" smtClean="0"/>
              <a:t>: Изложены основные вопросы технико-экономического обоснования дипломных проектов различных направлений</a:t>
            </a:r>
            <a:r>
              <a:rPr lang="ru-RU" sz="1800" dirty="0" smtClean="0"/>
              <a:t>. Приведены рекомендации по использованию метода функционально – стоимостного анализа. Рассмотрены вопросы маркетинга в дипломных проектах.</a:t>
            </a:r>
            <a:endParaRPr lang="ru-RU" sz="1800" dirty="0" smtClean="0"/>
          </a:p>
          <a:p>
            <a:r>
              <a:rPr lang="ru-RU" sz="1800" dirty="0" smtClean="0"/>
              <a:t>Экземпляры</a:t>
            </a:r>
            <a:r>
              <a:rPr lang="ru-RU" sz="1800" dirty="0" smtClean="0"/>
              <a:t>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C:\Users\bibl2\Desktop\10056866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3528391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322712" cy="5112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968552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38.7</a:t>
            </a:r>
          </a:p>
          <a:p>
            <a:r>
              <a:rPr lang="ru-RU" sz="7200" dirty="0" smtClean="0"/>
              <a:t>Ш 95</a:t>
            </a:r>
          </a:p>
          <a:p>
            <a:r>
              <a:rPr lang="ru-RU" sz="7200" dirty="0" err="1" smtClean="0"/>
              <a:t>Шукуров</a:t>
            </a:r>
            <a:r>
              <a:rPr lang="ru-RU" sz="7200" dirty="0" smtClean="0"/>
              <a:t>  И.  С. </a:t>
            </a:r>
            <a:endParaRPr lang="ru-RU" sz="7200" dirty="0" smtClean="0"/>
          </a:p>
          <a:p>
            <a:r>
              <a:rPr lang="ru-RU" sz="7200" dirty="0" smtClean="0"/>
              <a:t>Курсовое и дипломное проектирование по градостроительству : учебное пособие / И. С. </a:t>
            </a:r>
            <a:r>
              <a:rPr lang="ru-RU" sz="7200" dirty="0" err="1" smtClean="0"/>
              <a:t>Шукуров</a:t>
            </a:r>
            <a:r>
              <a:rPr lang="ru-RU" sz="7200" dirty="0" smtClean="0"/>
              <a:t>, М. А. Луняков, И. Р. Халилов. - М. : Издательство АСВ, 2015. - 328 с.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Изложена методика выполнения курсовых проектов на тему: "Инженерно-планировочная организация города", "Городской улицы и дороги", "Планировка и застройка микрорайона", курсовых работ "Экология городской среды" и "Инженерная подготовка территорий</a:t>
            </a:r>
            <a:r>
              <a:rPr lang="ru-RU" sz="7200" dirty="0" smtClean="0"/>
              <a:t>". В данном учебном пособии приводятся примеры по проектированию  дипломных проектов на темы  «Планировка и инженерное благоустройство территории парка» и « Планировка и инженерное благоустройство зоны массового отдыха и спортивного комплекса». В учебном пособии приводятся сведения, необходимые при разработке курсовых проектов по направлению подготовки  «Строительство»</a:t>
            </a:r>
            <a:endParaRPr lang="ru-RU" sz="7200" dirty="0" smtClean="0"/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всего:1 -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3123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538736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332656"/>
            <a:ext cx="3898776" cy="58655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65.291.8-23я73</a:t>
            </a:r>
          </a:p>
          <a:p>
            <a:r>
              <a:rPr lang="ru-RU" dirty="0" smtClean="0"/>
              <a:t>Д 45</a:t>
            </a:r>
          </a:p>
          <a:p>
            <a:r>
              <a:rPr lang="ru-RU" dirty="0" err="1" smtClean="0"/>
              <a:t>Дикман</a:t>
            </a:r>
            <a:r>
              <a:rPr lang="ru-RU" dirty="0" smtClean="0"/>
              <a:t>  Л. Г. </a:t>
            </a:r>
          </a:p>
          <a:p>
            <a:r>
              <a:rPr lang="ru-RU" dirty="0" smtClean="0"/>
              <a:t>Организация строительного производства : учебник.; рекомендовано УМО вузов РФ / Л. Г. </a:t>
            </a:r>
            <a:r>
              <a:rPr lang="ru-RU" dirty="0" err="1" smtClean="0"/>
              <a:t>Дикман</a:t>
            </a:r>
            <a:r>
              <a:rPr lang="ru-RU" dirty="0" smtClean="0"/>
              <a:t>. - 6-е изд. - М. : АСВ, 2009. - 608 с.</a:t>
            </a:r>
          </a:p>
          <a:p>
            <a:r>
              <a:rPr lang="ru-RU" dirty="0" smtClean="0"/>
              <a:t>Аннотация: Изложены основные положения организации и управления строительным производством с учетом изменений правовых положений и организационных структур строительных предприятий в условиях становления рыночных отношений.</a:t>
            </a:r>
          </a:p>
          <a:p>
            <a:r>
              <a:rPr lang="ru-RU" dirty="0" smtClean="0"/>
              <a:t>Экземпляры: всего:12 - </a:t>
            </a:r>
            <a:r>
              <a:rPr lang="ru-RU" dirty="0" err="1" smtClean="0"/>
              <a:t>аб</a:t>
            </a:r>
            <a:r>
              <a:rPr lang="ru-RU" dirty="0" smtClean="0"/>
              <a:t>.(10),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5" name="Picture 1" descr="C:\Users\bibl2\Desktop\1001663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52839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682752" cy="53285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34.44</a:t>
            </a:r>
          </a:p>
          <a:p>
            <a:r>
              <a:rPr lang="ru-RU" sz="7200" dirty="0" smtClean="0"/>
              <a:t>Д 83</a:t>
            </a:r>
          </a:p>
          <a:p>
            <a:r>
              <a:rPr lang="ru-RU" sz="7200" dirty="0" smtClean="0"/>
              <a:t>Дунаев  П. Ф. </a:t>
            </a:r>
          </a:p>
          <a:p>
            <a:r>
              <a:rPr lang="ru-RU" sz="7200" dirty="0" smtClean="0"/>
              <a:t>Детали машин. Курсовое проектирование : учеб. пособие для машиностроительных спец. П. Ф. Дунаев, О. П. Леликов. - 5-е изд., доп. - М. : Машиностроение, 2004. - 560 с. : ил</a:t>
            </a:r>
          </a:p>
          <a:p>
            <a:r>
              <a:rPr lang="ru-RU" sz="7200" dirty="0" smtClean="0"/>
              <a:t>Аннотация: Изложена методика расчета и конструирования узлов и деталей машин общепромышленного применения. Приведены методические указания по выполнению чертежей типовых деталей машин, правила оформления учебной конструкторской документации.</a:t>
            </a:r>
          </a:p>
          <a:p>
            <a:r>
              <a:rPr lang="ru-RU" sz="7200" dirty="0" smtClean="0"/>
              <a:t>Экземпляры: всего:5 -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№1(3),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.(2)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481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67240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610744" cy="5472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38.6я73</a:t>
            </a:r>
          </a:p>
          <a:p>
            <a:r>
              <a:rPr lang="ru-RU" sz="7200" dirty="0" smtClean="0"/>
              <a:t>К 43</a:t>
            </a:r>
          </a:p>
          <a:p>
            <a:r>
              <a:rPr lang="ru-RU" sz="7200" dirty="0" err="1" smtClean="0"/>
              <a:t>Кирнев</a:t>
            </a:r>
            <a:r>
              <a:rPr lang="ru-RU" sz="7200" dirty="0" smtClean="0"/>
              <a:t>  А. Д. </a:t>
            </a:r>
          </a:p>
          <a:p>
            <a:r>
              <a:rPr lang="ru-RU" sz="7200" dirty="0" smtClean="0"/>
              <a:t>Организация в строительстве. Курсовое и дипломное проектирование : учебное пособие / А. Д. </a:t>
            </a:r>
            <a:r>
              <a:rPr lang="ru-RU" sz="7200" dirty="0" err="1" smtClean="0"/>
              <a:t>Кирнев</a:t>
            </a:r>
            <a:r>
              <a:rPr lang="ru-RU" sz="7200" dirty="0" smtClean="0"/>
              <a:t>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СПб. : Лань, 2012. - 528 с. </a:t>
            </a:r>
          </a:p>
          <a:p>
            <a:r>
              <a:rPr lang="ru-RU" sz="7200" dirty="0" smtClean="0"/>
              <a:t>Аннотация: Излагается методика выполнения курсового или дипломного проектов по организации в строительстве, которая определяет состав, содержание и их последовательность. </a:t>
            </a:r>
          </a:p>
          <a:p>
            <a:r>
              <a:rPr lang="ru-RU" sz="7200" dirty="0" smtClean="0"/>
              <a:t>Экземпляры: всего:12 -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endParaRPr lang="ru-RU" sz="80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9457" name="Picture 1" descr="C:\Users\bibl2\Desktop\A._D._Kirnev__Organizatsiya_v_stroitelstve._Kursovoe_i_diplomnoe_proektiro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004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34.5я73</a:t>
            </a:r>
          </a:p>
          <a:p>
            <a:r>
              <a:rPr lang="ru-RU" sz="1800" dirty="0" smtClean="0"/>
              <a:t>К 93</a:t>
            </a:r>
          </a:p>
          <a:p>
            <a:r>
              <a:rPr lang="ru-RU" sz="1800" dirty="0" smtClean="0"/>
              <a:t>Курсовое проектирование по технологии машиностроения : учебное пособие / Л. В. Лебедев и др. - Старый Оскол : ТНТ, 2014. - 424 с.</a:t>
            </a:r>
          </a:p>
          <a:p>
            <a:r>
              <a:rPr lang="ru-RU" sz="1800" dirty="0" smtClean="0"/>
              <a:t>Аннотация: В пособии приводятся основные этапы разработки технологических процессов механической обработки деталей и сборки изделий машиностроения.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</a:t>
            </a:r>
          </a:p>
          <a:p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5842" name="Picture 2" descr="C:\Users\bibl2\Desktop\10056873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10744" cy="51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042792" cy="5976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31.29я73</a:t>
            </a:r>
          </a:p>
          <a:p>
            <a:r>
              <a:rPr lang="ru-RU" dirty="0" smtClean="0"/>
              <a:t>К 68</a:t>
            </a:r>
          </a:p>
          <a:p>
            <a:r>
              <a:rPr lang="ru-RU" dirty="0" smtClean="0"/>
              <a:t>Коробов  Г. В. </a:t>
            </a:r>
          </a:p>
          <a:p>
            <a:r>
              <a:rPr lang="ru-RU" dirty="0" smtClean="0"/>
              <a:t>Электроснабжение. Курсовое проектирование : учебное пособие / Г. В. Коробов, В. В. </a:t>
            </a:r>
            <a:r>
              <a:rPr lang="ru-RU" dirty="0" err="1" smtClean="0"/>
              <a:t>Картавцев</a:t>
            </a:r>
            <a:r>
              <a:rPr lang="ru-RU" dirty="0" smtClean="0"/>
              <a:t>, Н. А. Черемисинова ;  ; под общ. ред. Г. В. Коробова. - 3-е изд.,  2014. - 192 с. : ил. -</a:t>
            </a:r>
          </a:p>
          <a:p>
            <a:r>
              <a:rPr lang="ru-RU" dirty="0" smtClean="0"/>
              <a:t>Аннотация: Учебное пособие содержит основные теоретические положения, порядок выполнения и примеры курсового проектирования электроснабжения.</a:t>
            </a:r>
          </a:p>
          <a:p>
            <a:r>
              <a:rPr lang="ru-RU" dirty="0" smtClean="0"/>
              <a:t>Экземпляры: всего:15 - </a:t>
            </a:r>
            <a:r>
              <a:rPr lang="ru-RU" dirty="0" err="1" smtClean="0"/>
              <a:t>аб</a:t>
            </a:r>
            <a:r>
              <a:rPr lang="ru-RU" dirty="0" smtClean="0"/>
              <a:t>.(13),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  <a:endParaRPr lang="ru-RU" dirty="0"/>
          </a:p>
        </p:txBody>
      </p:sp>
      <p:pic>
        <p:nvPicPr>
          <p:cNvPr id="5" name="Picture 3" descr="C:\Users\bibl2\Desktop\25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7240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682752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32656"/>
            <a:ext cx="3960440" cy="597666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38.5</a:t>
            </a:r>
          </a:p>
          <a:p>
            <a:r>
              <a:rPr lang="ru-RU" sz="8000" dirty="0" smtClean="0"/>
              <a:t>К 89</a:t>
            </a:r>
          </a:p>
          <a:p>
            <a:r>
              <a:rPr lang="ru-RU" sz="8000" dirty="0" smtClean="0"/>
              <a:t>Кузнецов  В. С. </a:t>
            </a:r>
          </a:p>
          <a:p>
            <a:r>
              <a:rPr lang="ru-RU" sz="8000" dirty="0" smtClean="0"/>
              <a:t>Железобетонные и каменные конструкции : Теоретические курсы. Практические занятия. Курсовое проектирование:  учебное издание / В. С. Кузнецов. - 2-е изд., </a:t>
            </a:r>
            <a:r>
              <a:rPr lang="ru-RU" sz="8000" dirty="0" err="1" smtClean="0"/>
              <a:t>перераб</a:t>
            </a:r>
            <a:r>
              <a:rPr lang="ru-RU" sz="8000" dirty="0" smtClean="0"/>
              <a:t>. и доп. - М. : Издательство АС В, 2015. - 368 с.</a:t>
            </a:r>
          </a:p>
          <a:p>
            <a:r>
              <a:rPr lang="ru-RU" sz="8000" dirty="0" smtClean="0"/>
              <a:t>Аннотация: В учебнике рассмотрены вопросы проектирования железобетонных и каменных конструкций (теоретический курс, практические занятия, курсовое </a:t>
            </a:r>
            <a:r>
              <a:rPr lang="ru-RU" sz="8000" dirty="0" err="1" smtClean="0"/>
              <a:t>проетирование</a:t>
            </a:r>
            <a:r>
              <a:rPr lang="ru-RU" sz="8000" dirty="0" smtClean="0"/>
              <a:t>).</a:t>
            </a:r>
          </a:p>
          <a:p>
            <a:r>
              <a:rPr lang="ru-RU" sz="8000" dirty="0" smtClean="0"/>
              <a:t>Экземпляры: всего:15 - </a:t>
            </a:r>
            <a:r>
              <a:rPr lang="ru-RU" sz="8000" dirty="0" err="1" smtClean="0"/>
              <a:t>аб</a:t>
            </a:r>
            <a:r>
              <a:rPr lang="ru-RU" sz="8000" dirty="0" smtClean="0"/>
              <a:t>.(13), </a:t>
            </a:r>
            <a:r>
              <a:rPr lang="ru-RU" sz="8000" dirty="0" err="1" smtClean="0"/>
              <a:t>Чз</a:t>
            </a:r>
            <a:r>
              <a:rPr lang="ru-RU" sz="8000" dirty="0" smtClean="0"/>
              <a:t> №2(2)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09" name="Picture 1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7240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689</TotalTime>
  <Words>2554</Words>
  <Application>Microsoft Office PowerPoint</Application>
  <PresentationFormat>Экран (4:3)</PresentationFormat>
  <Paragraphs>305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108</cp:revision>
  <dcterms:modified xsi:type="dcterms:W3CDTF">2019-04-02T04:28:38Z</dcterms:modified>
</cp:coreProperties>
</file>